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1" r:id="rId5"/>
    <p:sldId id="266" r:id="rId6"/>
    <p:sldId id="267" r:id="rId7"/>
    <p:sldId id="268" r:id="rId8"/>
    <p:sldId id="269" r:id="rId9"/>
    <p:sldId id="270" r:id="rId10"/>
    <p:sldId id="271" r:id="rId11"/>
    <p:sldId id="265"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727"/>
    <a:srgbClr val="169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7" autoAdjust="0"/>
  </p:normalViewPr>
  <p:slideViewPr>
    <p:cSldViewPr snapToGrid="0">
      <p:cViewPr>
        <p:scale>
          <a:sx n="59" d="100"/>
          <a:sy n="59" d="100"/>
        </p:scale>
        <p:origin x="-1098"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a:xfrm>
            <a:off x="2692400" y="550333"/>
            <a:ext cx="6739467" cy="597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p:cNvPicPr>
            <a:picLocks noChangeAspect="1"/>
          </p:cNvPicPr>
          <p:nvPr userDrawn="1"/>
        </p:nvPicPr>
        <p:blipFill>
          <a:blip r:embed="rId4"/>
          <a:stretch>
            <a:fillRect/>
          </a:stretch>
        </p:blipFill>
        <p:spPr>
          <a:xfrm>
            <a:off x="3553747" y="816637"/>
            <a:ext cx="5084505" cy="5224725"/>
          </a:xfrm>
          <a:prstGeom prst="rect">
            <a:avLst/>
          </a:prstGeom>
        </p:spPr>
      </p:pic>
      <p:sp>
        <p:nvSpPr>
          <p:cNvPr id="2" name="Rectángulo 1"/>
          <p:cNvSpPr/>
          <p:nvPr userDrawn="1"/>
        </p:nvSpPr>
        <p:spPr>
          <a:xfrm>
            <a:off x="2692400" y="481263"/>
            <a:ext cx="6739467"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Logo Animado (1)">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5"/>
          <a:stretch>
            <a:fillRect/>
          </a:stretch>
        </p:blipFill>
        <p:spPr>
          <a:xfrm>
            <a:off x="92075" y="92075"/>
            <a:ext cx="12192000" cy="6858000"/>
          </a:xfrm>
          <a:prstGeom prst="rect">
            <a:avLst/>
          </a:prstGeom>
        </p:spPr>
      </p:pic>
      <p:pic>
        <p:nvPicPr>
          <p:cNvPr id="6" name="Logo Animado (1)">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pic>
        <p:nvPicPr>
          <p:cNvPr id="8" name="Logo Animado (1)">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pic>
        <p:nvPicPr>
          <p:cNvPr id="10" name="Logo Animado (1)">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pic>
        <p:nvPicPr>
          <p:cNvPr id="12" name="Imagen 11">
            <a:extLst>
              <a:ext uri="{FF2B5EF4-FFF2-40B4-BE49-F238E27FC236}">
                <a16:creationId xmlns="" xmlns:a16="http://schemas.microsoft.com/office/drawing/2014/main" id="{D26658EE-410A-487F-8C71-2B9F535F3C7D}"/>
              </a:ext>
            </a:extLst>
          </p:cNvPr>
          <p:cNvPicPr>
            <a:picLocks noChangeAspect="1"/>
          </p:cNvPicPr>
          <p:nvPr userDrawn="1"/>
        </p:nvPicPr>
        <p:blipFill>
          <a:blip r:embed="rId4"/>
          <a:stretch>
            <a:fillRect/>
          </a:stretch>
        </p:blipFill>
        <p:spPr>
          <a:xfrm>
            <a:off x="3723732" y="816637"/>
            <a:ext cx="5084505" cy="5224725"/>
          </a:xfrm>
          <a:prstGeom prst="rect">
            <a:avLst/>
          </a:prstGeom>
        </p:spPr>
      </p:pic>
    </p:spTree>
    <p:extLst>
      <p:ext uri="{BB962C8B-B14F-4D97-AF65-F5344CB8AC3E}">
        <p14:creationId xmlns:p14="http://schemas.microsoft.com/office/powerpoint/2010/main" val="3726186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video>
              <p:cMediaNode vol="80000">
                <p:cTn id="19" fill="hold" display="0">
                  <p:stCondLst>
                    <p:cond delay="indefinite"/>
                  </p:stCondLst>
                </p:cTn>
                <p:tgtEl>
                  <p:spTgt spid="8"/>
                </p:tgtEl>
              </p:cMediaNode>
            </p:vide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0"/>
                                        </p:tgtEl>
                                      </p:cBhvr>
                                    </p:cmd>
                                  </p:childTnLst>
                                </p:cTn>
                              </p:par>
                            </p:childTnLst>
                          </p:cTn>
                        </p:par>
                      </p:childTnLst>
                    </p:cTn>
                  </p:par>
                </p:childTnLst>
              </p:cTn>
              <p:nextCondLst>
                <p:cond evt="onClick" delay="0">
                  <p:tgtEl>
                    <p:spTgt spid="10"/>
                  </p:tgtEl>
                </p:cond>
              </p:nextCondLst>
            </p:seq>
            <p:video>
              <p:cMediaNode vol="80000">
                <p:cTn id="25" fill="hold" display="0">
                  <p:stCondLst>
                    <p:cond delay="indefinite"/>
                  </p:stCondLst>
                </p:cTn>
                <p:tgtEl>
                  <p:spTgt spid="10"/>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11664" y="-297"/>
            <a:ext cx="12168671" cy="6858594"/>
          </a:xfrm>
          <a:prstGeom prst="rect">
            <a:avLst/>
          </a:prstGeom>
        </p:spPr>
      </p:pic>
    </p:spTree>
    <p:extLst>
      <p:ext uri="{BB962C8B-B14F-4D97-AF65-F5344CB8AC3E}">
        <p14:creationId xmlns:p14="http://schemas.microsoft.com/office/powerpoint/2010/main" val="17861942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6101DB93-04DF-468F-AE83-4BCA2FBD3C3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631" y="571503"/>
            <a:ext cx="7115907" cy="4002698"/>
          </a:xfrm>
          <a:prstGeom prst="rect">
            <a:avLst/>
          </a:prstGeom>
        </p:spPr>
      </p:pic>
      <p:sp>
        <p:nvSpPr>
          <p:cNvPr id="8" name="CuadroTexto 7"/>
          <p:cNvSpPr txBox="1"/>
          <p:nvPr userDrawn="1"/>
        </p:nvSpPr>
        <p:spPr>
          <a:xfrm>
            <a:off x="3021768" y="4982957"/>
            <a:ext cx="6030818" cy="892552"/>
          </a:xfrm>
          <a:prstGeom prst="rect">
            <a:avLst/>
          </a:prstGeom>
          <a:noFill/>
        </p:spPr>
        <p:txBody>
          <a:bodyPr wrap="none" rtlCol="0">
            <a:spAutoFit/>
          </a:bodyPr>
          <a:lstStyle/>
          <a:p>
            <a:pPr algn="ctr"/>
            <a:r>
              <a:rPr lang="es-ES" sz="3200" b="1" i="1" dirty="0" smtClean="0">
                <a:latin typeface="Century Gothic" panose="020B0502020202020204" pitchFamily="34" charset="0"/>
              </a:rPr>
              <a:t>Fernando Lorenzo</a:t>
            </a:r>
            <a:r>
              <a:rPr lang="es-ES" sz="3200" b="1" i="1" baseline="0" dirty="0" smtClean="0">
                <a:latin typeface="Century Gothic" panose="020B0502020202020204" pitchFamily="34" charset="0"/>
              </a:rPr>
              <a:t> Estefan</a:t>
            </a:r>
            <a:endParaRPr lang="es-ES" sz="1400" b="1" i="1" dirty="0" smtClean="0">
              <a:latin typeface="Century Gothic" panose="020B0502020202020204" pitchFamily="34" charset="0"/>
            </a:endParaRPr>
          </a:p>
          <a:p>
            <a:pPr algn="ctr"/>
            <a:r>
              <a:rPr lang="es-ES" sz="2000" dirty="0" smtClean="0">
                <a:solidFill>
                  <a:schemeClr val="bg2">
                    <a:lumMod val="50000"/>
                  </a:schemeClr>
                </a:solidFill>
                <a:latin typeface="Century Gothic" panose="020B0502020202020204" pitchFamily="34" charset="0"/>
              </a:rPr>
              <a:t>Exministro de Economía y Finanzas del Uruguay</a:t>
            </a:r>
            <a:endParaRPr lang="es-CO" sz="2000" dirty="0">
              <a:solidFill>
                <a:schemeClr val="bg2">
                  <a:lumMod val="50000"/>
                </a:schemeClr>
              </a:solidFill>
              <a:latin typeface="Century Gothic" panose="020B0502020202020204" pitchFamily="34" charset="0"/>
            </a:endParaRPr>
          </a:p>
        </p:txBody>
      </p:sp>
      <p:sp>
        <p:nvSpPr>
          <p:cNvPr id="9" name="CuadroTexto 8"/>
          <p:cNvSpPr txBox="1"/>
          <p:nvPr userDrawn="1"/>
        </p:nvSpPr>
        <p:spPr>
          <a:xfrm>
            <a:off x="1729711" y="5978680"/>
            <a:ext cx="9015609" cy="646331"/>
          </a:xfrm>
          <a:prstGeom prst="rect">
            <a:avLst/>
          </a:prstGeom>
          <a:noFill/>
        </p:spPr>
        <p:txBody>
          <a:bodyPr wrap="none" rtlCol="0">
            <a:spAutoFit/>
          </a:bodyPr>
          <a:lstStyle/>
          <a:p>
            <a:pPr algn="ctr"/>
            <a:r>
              <a:rPr lang="es-ES" sz="1800" dirty="0" smtClean="0">
                <a:latin typeface="Century Gothic" panose="020B0502020202020204" pitchFamily="34" charset="0"/>
              </a:rPr>
              <a:t>“Desafíos de la Política Fiscal ante el Escenario Económico Regional y Mundial </a:t>
            </a:r>
          </a:p>
          <a:p>
            <a:pPr algn="ctr"/>
            <a:r>
              <a:rPr lang="es-ES" sz="1800" dirty="0" smtClean="0">
                <a:latin typeface="Century Gothic" panose="020B0502020202020204" pitchFamily="34" charset="0"/>
              </a:rPr>
              <a:t>y su Impacto en la Contabilidad Pública en los Países Latinoamericanos</a:t>
            </a:r>
            <a:r>
              <a:rPr lang="es-ES" sz="1800" baseline="0" dirty="0" smtClean="0">
                <a:latin typeface="Century Gothic" panose="020B0502020202020204" pitchFamily="34" charset="0"/>
              </a:rPr>
              <a:t>”</a:t>
            </a:r>
            <a:endParaRPr lang="es-CO" sz="1800" dirty="0">
              <a:latin typeface="Century Gothic" panose="020B0502020202020204" pitchFamily="34" charset="0"/>
            </a:endParaRPr>
          </a:p>
        </p:txBody>
      </p:sp>
    </p:spTree>
    <p:extLst>
      <p:ext uri="{BB962C8B-B14F-4D97-AF65-F5344CB8AC3E}">
        <p14:creationId xmlns:p14="http://schemas.microsoft.com/office/powerpoint/2010/main" val="3460062550"/>
      </p:ext>
    </p:extLst>
  </p:cSld>
  <p:clrMapOvr>
    <a:masterClrMapping/>
  </p:clrMapOvr>
  <mc:AlternateContent xmlns:mc="http://schemas.openxmlformats.org/markup-compatibility/2006" xmlns:p14="http://schemas.microsoft.com/office/powerpoint/2010/main">
    <mc:Choice Requires="p14">
      <p:transition spd="slow" p14:dur="3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55" presetClass="entr" presetSubtype="0"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co">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821785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31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7"/>
          <a:stretch>
            <a:fillRect/>
          </a:stretch>
        </p:blipFill>
        <p:spPr>
          <a:xfrm>
            <a:off x="3553747" y="816637"/>
            <a:ext cx="5084505" cy="5224725"/>
          </a:xfrm>
          <a:prstGeom prst="rect">
            <a:avLst/>
          </a:prstGeom>
        </p:spPr>
      </p:pic>
    </p:spTree>
    <p:extLst>
      <p:ext uri="{BB962C8B-B14F-4D97-AF65-F5344CB8AC3E}">
        <p14:creationId xmlns:p14="http://schemas.microsoft.com/office/powerpoint/2010/main" val="3513589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8" r:id="rId4"/>
    <p:sldLayoutId id="2147483655"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765040"/>
      </p:ext>
    </p:extLst>
  </p:cSld>
  <p:clrMapOvr>
    <a:masterClrMapping/>
  </p:clrMapOvr>
  <mc:AlternateContent xmlns:mc="http://schemas.openxmlformats.org/markup-compatibility/2006" xmlns:p14="http://schemas.microsoft.com/office/powerpoint/2010/main">
    <mc:Choice Requires="p14">
      <p:transition spd="slow" p14:dur="4000" advClick="0" advTm="1000">
        <p:circle/>
      </p:transition>
    </mc:Choice>
    <mc:Fallback xmlns="">
      <p:transition spd="slow" advClick="0" advTm="1000">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7"/>
          <p:cNvSpPr txBox="1"/>
          <p:nvPr/>
        </p:nvSpPr>
        <p:spPr>
          <a:xfrm>
            <a:off x="4602665" y="1951651"/>
            <a:ext cx="2986715" cy="461665"/>
          </a:xfrm>
          <a:prstGeom prst="rect">
            <a:avLst/>
          </a:prstGeom>
          <a:noFill/>
        </p:spPr>
        <p:txBody>
          <a:bodyPr wrap="none" rtlCol="0">
            <a:spAutoFit/>
          </a:bodyPr>
          <a:lstStyle/>
          <a:p>
            <a:pPr algn="ctr"/>
            <a:r>
              <a:rPr lang="es-ES" sz="2400" b="1" i="1" dirty="0" smtClean="0">
                <a:latin typeface="Century Gothic" panose="020B0502020202020204" pitchFamily="34" charset="0"/>
              </a:rPr>
              <a:t>Una Reflexión </a:t>
            </a:r>
            <a:r>
              <a:rPr lang="es-ES" sz="2400" b="1" i="1" dirty="0">
                <a:latin typeface="Century Gothic" panose="020B0502020202020204" pitchFamily="34" charset="0"/>
              </a:rPr>
              <a:t>F</a:t>
            </a:r>
            <a:r>
              <a:rPr lang="es-ES" sz="2400" b="1" i="1" dirty="0" smtClean="0">
                <a:latin typeface="Century Gothic" panose="020B0502020202020204" pitchFamily="34" charset="0"/>
              </a:rPr>
              <a:t>inal</a:t>
            </a:r>
            <a:endParaRPr lang="es-ES" sz="1100" b="1" i="1" dirty="0" smtClean="0">
              <a:latin typeface="Century Gothic" panose="020B0502020202020204" pitchFamily="34" charset="0"/>
            </a:endParaRPr>
          </a:p>
        </p:txBody>
      </p:sp>
      <p:sp>
        <p:nvSpPr>
          <p:cNvPr id="5" name="CuadroTexto 8"/>
          <p:cNvSpPr txBox="1"/>
          <p:nvPr/>
        </p:nvSpPr>
        <p:spPr>
          <a:xfrm>
            <a:off x="2565779" y="2706007"/>
            <a:ext cx="7328866" cy="2585323"/>
          </a:xfrm>
          <a:prstGeom prst="rect">
            <a:avLst/>
          </a:prstGeom>
          <a:noFill/>
        </p:spPr>
        <p:txBody>
          <a:bodyPr wrap="square" rtlCol="0">
            <a:spAutoFit/>
          </a:bodyPr>
          <a:lstStyle/>
          <a:p>
            <a:pPr algn="ctr">
              <a:lnSpc>
                <a:spcPct val="150000"/>
              </a:lnSpc>
            </a:pPr>
            <a:r>
              <a:rPr lang="es-ES" dirty="0" smtClean="0">
                <a:latin typeface="Century Gothic" panose="020B0502020202020204" pitchFamily="34" charset="0"/>
              </a:rPr>
              <a:t>La realidad actual de las políticas fiscales en los países de América Latina vuelve imprescindible que se deje atrás la visión tradicional acerca del papel de las Contadurías Generales de la Nación y darle le jerarquía que merece a Contabilidad Pública para mejorar la asignación de recursos públicos y para controlar los riesgos presupuestales más relevantes.</a:t>
            </a:r>
            <a:endParaRPr lang="es-CO" dirty="0">
              <a:latin typeface="Century Gothic" panose="020B0502020202020204" pitchFamily="34" charset="0"/>
            </a:endParaRPr>
          </a:p>
        </p:txBody>
      </p:sp>
    </p:spTree>
    <p:extLst>
      <p:ext uri="{BB962C8B-B14F-4D97-AF65-F5344CB8AC3E}">
        <p14:creationId xmlns:p14="http://schemas.microsoft.com/office/powerpoint/2010/main" val="388465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209" y="2099873"/>
            <a:ext cx="8573742" cy="4856992"/>
          </a:xfrm>
          <a:prstGeom prst="rect">
            <a:avLst/>
          </a:prstGeom>
        </p:spPr>
      </p:pic>
      <p:sp>
        <p:nvSpPr>
          <p:cNvPr id="2" name="Rectángulo 1"/>
          <p:cNvSpPr/>
          <p:nvPr/>
        </p:nvSpPr>
        <p:spPr>
          <a:xfrm>
            <a:off x="1433726" y="2005312"/>
            <a:ext cx="9809096" cy="646331"/>
          </a:xfrm>
          <a:prstGeom prst="rect">
            <a:avLst/>
          </a:prstGeom>
        </p:spPr>
        <p:txBody>
          <a:bodyPr wrap="none">
            <a:spAutoFit/>
          </a:bodyPr>
          <a:lstStyle/>
          <a:p>
            <a:r>
              <a:rPr lang="es-ES" sz="3600" b="0" i="0" dirty="0" smtClean="0">
                <a:solidFill>
                  <a:srgbClr val="222222"/>
                </a:solidFill>
                <a:effectLst/>
                <a:latin typeface="Century Gothic" panose="020B0502020202020204" pitchFamily="34" charset="0"/>
              </a:rPr>
              <a:t>“Por permitirnos hacer público lo público”  </a:t>
            </a:r>
            <a:endParaRPr lang="es-CO" sz="3600" dirty="0">
              <a:latin typeface="Century Gothic" panose="020B0502020202020204" pitchFamily="34" charset="0"/>
            </a:endParaRPr>
          </a:p>
        </p:txBody>
      </p:sp>
      <p:sp>
        <p:nvSpPr>
          <p:cNvPr id="3" name="CuadroTexto 2"/>
          <p:cNvSpPr txBox="1"/>
          <p:nvPr/>
        </p:nvSpPr>
        <p:spPr>
          <a:xfrm>
            <a:off x="3780302" y="715433"/>
            <a:ext cx="4778872" cy="1323439"/>
          </a:xfrm>
          <a:prstGeom prst="rect">
            <a:avLst/>
          </a:prstGeom>
          <a:noFill/>
        </p:spPr>
        <p:txBody>
          <a:bodyPr wrap="none" rtlCol="0">
            <a:spAutoFit/>
          </a:bodyPr>
          <a:lstStyle/>
          <a:p>
            <a:r>
              <a:rPr lang="es-ES" sz="8000" b="1" i="1" dirty="0" smtClean="0">
                <a:solidFill>
                  <a:srgbClr val="169578"/>
                </a:solidFill>
                <a:latin typeface="Century Gothic" panose="020B0502020202020204" pitchFamily="34" charset="0"/>
              </a:rPr>
              <a:t>GRACIAS</a:t>
            </a:r>
            <a:endParaRPr lang="es-CO" sz="8000" b="1" i="1" dirty="0">
              <a:solidFill>
                <a:srgbClr val="169578"/>
              </a:solidFill>
              <a:latin typeface="Century Gothic" panose="020B0502020202020204" pitchFamily="34" charset="0"/>
            </a:endParaRPr>
          </a:p>
        </p:txBody>
      </p:sp>
      <p:sp>
        <p:nvSpPr>
          <p:cNvPr id="5" name="Rectángulo 4"/>
          <p:cNvSpPr/>
          <p:nvPr/>
        </p:nvSpPr>
        <p:spPr>
          <a:xfrm>
            <a:off x="11242822" y="4730262"/>
            <a:ext cx="591624" cy="65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6959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75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3"/>
                                        </p:tgtEl>
                                        <p:attrNameLst>
                                          <p:attrName>ppt_y</p:attrName>
                                        </p:attrNameLst>
                                      </p:cBhvr>
                                      <p:tavLst>
                                        <p:tav tm="0">
                                          <p:val>
                                            <p:strVal val="#ppt_y"/>
                                          </p:val>
                                        </p:tav>
                                        <p:tav tm="100000">
                                          <p:val>
                                            <p:strVal val="#ppt_y"/>
                                          </p:val>
                                        </p:tav>
                                      </p:tavLst>
                                    </p:anim>
                                    <p:anim calcmode="lin" valueType="num">
                                      <p:cBhvr>
                                        <p:cTn id="9" dur="3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3"/>
                                        </p:tgtEl>
                                      </p:cBhvr>
                                    </p:animEffect>
                                  </p:childTnLst>
                                </p:cTn>
                              </p:par>
                              <p:par>
                                <p:cTn id="12" presetID="55" presetClass="entr" presetSubtype="0" fill="hold" grpId="0" nodeType="withEffect">
                                  <p:stCondLst>
                                    <p:cond delay="15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par>
                                <p:cTn id="17" presetID="9" presetClass="entr" presetSubtype="0" fill="hold" nodeType="withEffect">
                                  <p:stCondLst>
                                    <p:cond delay="125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3000"/>
                                        <p:tgtEl>
                                          <p:spTgt spid="4"/>
                                        </p:tgtEl>
                                      </p:cBhvr>
                                    </p:animEffect>
                                  </p:childTnLst>
                                </p:cTn>
                              </p:par>
                            </p:childTnLst>
                          </p:cTn>
                        </p:par>
                        <p:par>
                          <p:cTn id="20" fill="hold">
                            <p:stCondLst>
                              <p:cond delay="55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250663"/>
      </p:ext>
    </p:extLst>
  </p:cSld>
  <p:clrMapOvr>
    <a:masterClrMapping/>
  </p:clrMapOvr>
  <p:transition spd="slow" advTm="3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7"/>
          <p:cNvSpPr txBox="1"/>
          <p:nvPr/>
        </p:nvSpPr>
        <p:spPr>
          <a:xfrm>
            <a:off x="3548463" y="1889607"/>
            <a:ext cx="3163408" cy="400110"/>
          </a:xfrm>
          <a:prstGeom prst="rect">
            <a:avLst/>
          </a:prstGeom>
          <a:noFill/>
        </p:spPr>
        <p:txBody>
          <a:bodyPr wrap="square" rtlCol="0">
            <a:spAutoFit/>
          </a:bodyPr>
          <a:lstStyle/>
          <a:p>
            <a:r>
              <a:rPr lang="es-ES" sz="2000" b="1" i="1" dirty="0" smtClean="0">
                <a:solidFill>
                  <a:schemeClr val="accent6">
                    <a:lumMod val="50000"/>
                  </a:schemeClr>
                </a:solidFill>
                <a:latin typeface="Century Gothic" panose="020B0502020202020204" pitchFamily="34" charset="0"/>
              </a:rPr>
              <a:t>Contenido</a:t>
            </a:r>
            <a:endParaRPr lang="es-ES" sz="1050" b="1" i="1" dirty="0">
              <a:solidFill>
                <a:schemeClr val="accent6">
                  <a:lumMod val="50000"/>
                </a:schemeClr>
              </a:solidFill>
              <a:latin typeface="Century Gothic" panose="020B0502020202020204" pitchFamily="34" charset="0"/>
            </a:endParaRPr>
          </a:p>
        </p:txBody>
      </p:sp>
      <p:sp>
        <p:nvSpPr>
          <p:cNvPr id="3" name="CuadroTexto 8"/>
          <p:cNvSpPr txBox="1"/>
          <p:nvPr/>
        </p:nvSpPr>
        <p:spPr>
          <a:xfrm>
            <a:off x="3548464" y="2494392"/>
            <a:ext cx="5090592" cy="338554"/>
          </a:xfrm>
          <a:prstGeom prst="rect">
            <a:avLst/>
          </a:prstGeom>
          <a:noFill/>
        </p:spPr>
        <p:txBody>
          <a:bodyPr wrap="square" rtlCol="0">
            <a:spAutoFit/>
          </a:bodyPr>
          <a:lstStyle/>
          <a:p>
            <a:r>
              <a:rPr lang="es-ES" sz="1600" dirty="0">
                <a:latin typeface="Century Gothic" panose="020B0502020202020204" pitchFamily="34" charset="0"/>
              </a:rPr>
              <a:t>Principales Desafíos</a:t>
            </a:r>
          </a:p>
        </p:txBody>
      </p:sp>
      <p:sp>
        <p:nvSpPr>
          <p:cNvPr id="5" name="CuadroTexto 8"/>
          <p:cNvSpPr txBox="1"/>
          <p:nvPr/>
        </p:nvSpPr>
        <p:spPr>
          <a:xfrm>
            <a:off x="3548464" y="2879019"/>
            <a:ext cx="5090592" cy="338554"/>
          </a:xfrm>
          <a:prstGeom prst="rect">
            <a:avLst/>
          </a:prstGeom>
          <a:noFill/>
        </p:spPr>
        <p:txBody>
          <a:bodyPr wrap="square" rtlCol="0">
            <a:spAutoFit/>
          </a:bodyPr>
          <a:lstStyle/>
          <a:p>
            <a:r>
              <a:rPr lang="es-ES" sz="1600" dirty="0">
                <a:latin typeface="Century Gothic" panose="020B0502020202020204" pitchFamily="34" charset="0"/>
              </a:rPr>
              <a:t>Nuevo </a:t>
            </a:r>
            <a:r>
              <a:rPr lang="es-ES" sz="1600" dirty="0" smtClean="0">
                <a:latin typeface="Century Gothic" panose="020B0502020202020204" pitchFamily="34" charset="0"/>
              </a:rPr>
              <a:t>Contexto Macroeconómico</a:t>
            </a:r>
            <a:endParaRPr lang="es-ES" sz="1600" dirty="0">
              <a:latin typeface="Century Gothic" panose="020B0502020202020204" pitchFamily="34" charset="0"/>
            </a:endParaRPr>
          </a:p>
        </p:txBody>
      </p:sp>
      <p:sp>
        <p:nvSpPr>
          <p:cNvPr id="6" name="CuadroTexto 8"/>
          <p:cNvSpPr txBox="1"/>
          <p:nvPr/>
        </p:nvSpPr>
        <p:spPr>
          <a:xfrm>
            <a:off x="3548464" y="3263646"/>
            <a:ext cx="5090592" cy="338554"/>
          </a:xfrm>
          <a:prstGeom prst="rect">
            <a:avLst/>
          </a:prstGeom>
          <a:noFill/>
        </p:spPr>
        <p:txBody>
          <a:bodyPr wrap="square" rtlCol="0">
            <a:spAutoFit/>
          </a:bodyPr>
          <a:lstStyle/>
          <a:p>
            <a:r>
              <a:rPr lang="es-UY" sz="1600" dirty="0">
                <a:latin typeface="Century Gothic" panose="020B0502020202020204" pitchFamily="34" charset="0"/>
              </a:rPr>
              <a:t>Relevancia de la Política Fiscal</a:t>
            </a:r>
          </a:p>
        </p:txBody>
      </p:sp>
      <p:sp>
        <p:nvSpPr>
          <p:cNvPr id="7" name="CuadroTexto 8"/>
          <p:cNvSpPr txBox="1"/>
          <p:nvPr/>
        </p:nvSpPr>
        <p:spPr>
          <a:xfrm>
            <a:off x="3548463" y="3648273"/>
            <a:ext cx="5090591" cy="338554"/>
          </a:xfrm>
          <a:prstGeom prst="rect">
            <a:avLst/>
          </a:prstGeom>
          <a:noFill/>
        </p:spPr>
        <p:txBody>
          <a:bodyPr wrap="square" rtlCol="0">
            <a:spAutoFit/>
          </a:bodyPr>
          <a:lstStyle/>
          <a:p>
            <a:r>
              <a:rPr lang="es-UY" sz="1600" dirty="0">
                <a:latin typeface="Century Gothic" panose="020B0502020202020204" pitchFamily="34" charset="0"/>
              </a:rPr>
              <a:t>Rasgos </a:t>
            </a:r>
            <a:r>
              <a:rPr lang="es-UY" sz="1600" dirty="0" smtClean="0">
                <a:latin typeface="Century Gothic" panose="020B0502020202020204" pitchFamily="34" charset="0"/>
              </a:rPr>
              <a:t>Específicos </a:t>
            </a:r>
            <a:r>
              <a:rPr lang="es-UY" sz="1600" dirty="0">
                <a:latin typeface="Century Gothic" panose="020B0502020202020204" pitchFamily="34" charset="0"/>
              </a:rPr>
              <a:t>de la </a:t>
            </a:r>
            <a:r>
              <a:rPr lang="es-UY" sz="1600" dirty="0" smtClean="0">
                <a:latin typeface="Century Gothic" panose="020B0502020202020204" pitchFamily="34" charset="0"/>
              </a:rPr>
              <a:t>Región</a:t>
            </a:r>
            <a:endParaRPr lang="es-UY" sz="1600" dirty="0">
              <a:latin typeface="Century Gothic" panose="020B0502020202020204" pitchFamily="34" charset="0"/>
            </a:endParaRPr>
          </a:p>
        </p:txBody>
      </p:sp>
      <p:sp>
        <p:nvSpPr>
          <p:cNvPr id="8" name="CuadroTexto 8"/>
          <p:cNvSpPr txBox="1"/>
          <p:nvPr/>
        </p:nvSpPr>
        <p:spPr>
          <a:xfrm>
            <a:off x="3548462" y="4032900"/>
            <a:ext cx="5090593" cy="338554"/>
          </a:xfrm>
          <a:prstGeom prst="rect">
            <a:avLst/>
          </a:prstGeom>
          <a:noFill/>
        </p:spPr>
        <p:txBody>
          <a:bodyPr wrap="square" rtlCol="0">
            <a:spAutoFit/>
          </a:bodyPr>
          <a:lstStyle/>
          <a:p>
            <a:r>
              <a:rPr lang="es-UY" sz="1600" dirty="0">
                <a:latin typeface="Century Gothic" panose="020B0502020202020204" pitchFamily="34" charset="0"/>
              </a:rPr>
              <a:t>Política </a:t>
            </a:r>
            <a:r>
              <a:rPr lang="es-UY" sz="1600" dirty="0" smtClean="0">
                <a:latin typeface="Century Gothic" panose="020B0502020202020204" pitchFamily="34" charset="0"/>
              </a:rPr>
              <a:t>Fiscal </a:t>
            </a:r>
            <a:r>
              <a:rPr lang="es-UY" sz="1600" dirty="0">
                <a:latin typeface="Century Gothic" panose="020B0502020202020204" pitchFamily="34" charset="0"/>
              </a:rPr>
              <a:t>y </a:t>
            </a:r>
            <a:r>
              <a:rPr lang="es-UY" sz="1600" dirty="0" smtClean="0">
                <a:latin typeface="Century Gothic" panose="020B0502020202020204" pitchFamily="34" charset="0"/>
              </a:rPr>
              <a:t>Contabilidad Pública</a:t>
            </a:r>
            <a:endParaRPr lang="es-UY" sz="1600" dirty="0">
              <a:latin typeface="Century Gothic" panose="020B0502020202020204" pitchFamily="34" charset="0"/>
            </a:endParaRPr>
          </a:p>
        </p:txBody>
      </p:sp>
      <p:sp>
        <p:nvSpPr>
          <p:cNvPr id="9" name="CuadroTexto 8"/>
          <p:cNvSpPr txBox="1"/>
          <p:nvPr/>
        </p:nvSpPr>
        <p:spPr>
          <a:xfrm>
            <a:off x="3548464" y="4417527"/>
            <a:ext cx="5090592" cy="338554"/>
          </a:xfrm>
          <a:prstGeom prst="rect">
            <a:avLst/>
          </a:prstGeom>
          <a:noFill/>
        </p:spPr>
        <p:txBody>
          <a:bodyPr wrap="square" rtlCol="0">
            <a:spAutoFit/>
          </a:bodyPr>
          <a:lstStyle/>
          <a:p>
            <a:r>
              <a:rPr lang="es-ES" sz="1600" dirty="0" smtClean="0">
                <a:latin typeface="Century Gothic" panose="020B0502020202020204" pitchFamily="34" charset="0"/>
              </a:rPr>
              <a:t>Una Reflexión </a:t>
            </a:r>
            <a:r>
              <a:rPr lang="es-ES" sz="1600" dirty="0">
                <a:latin typeface="Century Gothic" panose="020B0502020202020204" pitchFamily="34" charset="0"/>
              </a:rPr>
              <a:t>F</a:t>
            </a:r>
            <a:r>
              <a:rPr lang="es-ES" sz="1600" dirty="0" smtClean="0">
                <a:latin typeface="Century Gothic" panose="020B0502020202020204" pitchFamily="34" charset="0"/>
              </a:rPr>
              <a:t>inal</a:t>
            </a:r>
            <a:endParaRPr lang="es-ES" sz="1600" dirty="0">
              <a:latin typeface="Century Gothic" panose="020B0502020202020204" pitchFamily="34" charset="0"/>
            </a:endParaRPr>
          </a:p>
        </p:txBody>
      </p:sp>
    </p:spTree>
    <p:extLst>
      <p:ext uri="{BB962C8B-B14F-4D97-AF65-F5344CB8AC3E}">
        <p14:creationId xmlns:p14="http://schemas.microsoft.com/office/powerpoint/2010/main" val="40125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strVal val="#ppt_w*0.70"/>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Effect transition="in" filter="fade">
                                      <p:cBhvr>
                                        <p:cTn id="34" dur="1000"/>
                                        <p:tgtEl>
                                          <p:spTgt spid="8"/>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7"/>
          <p:cNvSpPr txBox="1"/>
          <p:nvPr/>
        </p:nvSpPr>
        <p:spPr>
          <a:xfrm>
            <a:off x="4532917" y="861342"/>
            <a:ext cx="3126177" cy="461665"/>
          </a:xfrm>
          <a:prstGeom prst="rect">
            <a:avLst/>
          </a:prstGeom>
          <a:noFill/>
        </p:spPr>
        <p:txBody>
          <a:bodyPr wrap="none" rtlCol="0">
            <a:spAutoFit/>
          </a:bodyPr>
          <a:lstStyle/>
          <a:p>
            <a:pPr algn="ctr"/>
            <a:r>
              <a:rPr lang="es-ES" sz="2400" b="1" i="1" dirty="0">
                <a:latin typeface="Century Gothic" panose="020B0502020202020204" pitchFamily="34" charset="0"/>
              </a:rPr>
              <a:t>Principales Desafíos</a:t>
            </a:r>
            <a:endParaRPr lang="es-ES" sz="1100" b="1" i="1" dirty="0">
              <a:latin typeface="Century Gothic" panose="020B0502020202020204" pitchFamily="34" charset="0"/>
            </a:endParaRPr>
          </a:p>
        </p:txBody>
      </p:sp>
      <p:sp>
        <p:nvSpPr>
          <p:cNvPr id="8" name="CuadroTexto 8"/>
          <p:cNvSpPr txBox="1"/>
          <p:nvPr/>
        </p:nvSpPr>
        <p:spPr>
          <a:xfrm>
            <a:off x="1470403" y="2242854"/>
            <a:ext cx="2446504" cy="584775"/>
          </a:xfrm>
          <a:prstGeom prst="rect">
            <a:avLst/>
          </a:prstGeom>
          <a:noFill/>
        </p:spPr>
        <p:txBody>
          <a:bodyPr wrap="square" rtlCol="0">
            <a:spAutoFit/>
          </a:bodyPr>
          <a:lstStyle/>
          <a:p>
            <a:pPr algn="ctr"/>
            <a:r>
              <a:rPr lang="es-ES" sz="1600" dirty="0" smtClean="0">
                <a:latin typeface="Century Gothic" panose="020B0502020202020204" pitchFamily="34" charset="0"/>
              </a:rPr>
              <a:t>Mantener estabilidad</a:t>
            </a:r>
            <a:r>
              <a:rPr lang="es-ES" sz="1600" baseline="0" dirty="0" smtClean="0">
                <a:latin typeface="Century Gothic" panose="020B0502020202020204" pitchFamily="34" charset="0"/>
              </a:rPr>
              <a:t> monetaria y financiera</a:t>
            </a:r>
            <a:endParaRPr lang="es-CO" sz="1600" dirty="0">
              <a:latin typeface="Century Gothic" panose="020B0502020202020204" pitchFamily="34" charset="0"/>
            </a:endParaRPr>
          </a:p>
        </p:txBody>
      </p:sp>
      <p:sp>
        <p:nvSpPr>
          <p:cNvPr id="9" name="CuadroTexto 7"/>
          <p:cNvSpPr txBox="1"/>
          <p:nvPr/>
        </p:nvSpPr>
        <p:spPr>
          <a:xfrm>
            <a:off x="4602432" y="3045824"/>
            <a:ext cx="2906973" cy="923330"/>
          </a:xfrm>
          <a:prstGeom prst="rect">
            <a:avLst/>
          </a:prstGeom>
          <a:solidFill>
            <a:schemeClr val="accent6">
              <a:lumMod val="60000"/>
              <a:lumOff val="40000"/>
            </a:schemeClr>
          </a:solidFill>
          <a:ln cap="rnd">
            <a:noFill/>
          </a:ln>
        </p:spPr>
        <p:txBody>
          <a:bodyPr wrap="square" rtlCol="0">
            <a:spAutoFit/>
          </a:bodyPr>
          <a:lstStyle>
            <a:defPPr>
              <a:defRPr lang="es-CO"/>
            </a:defPPr>
            <a:lvl1pPr algn="ctr">
              <a:defRPr>
                <a:latin typeface="Century Gothic" panose="020B0502020202020204" pitchFamily="34" charset="0"/>
              </a:defRPr>
            </a:lvl1pPr>
          </a:lstStyle>
          <a:p>
            <a:pPr lvl="0"/>
            <a:r>
              <a:rPr lang="es-ES" dirty="0" smtClean="0"/>
              <a:t>Alcanzar</a:t>
            </a:r>
            <a:r>
              <a:rPr lang="es-ES" baseline="0" dirty="0" smtClean="0"/>
              <a:t> mayores niveles de desarrollo económico y social</a:t>
            </a:r>
            <a:endParaRPr lang="es-ES" dirty="0" smtClean="0"/>
          </a:p>
        </p:txBody>
      </p:sp>
      <p:sp>
        <p:nvSpPr>
          <p:cNvPr id="10" name="CuadroTexto 8"/>
          <p:cNvSpPr txBox="1"/>
          <p:nvPr/>
        </p:nvSpPr>
        <p:spPr>
          <a:xfrm>
            <a:off x="571283" y="3034571"/>
            <a:ext cx="2446504" cy="830997"/>
          </a:xfrm>
          <a:prstGeom prst="rect">
            <a:avLst/>
          </a:prstGeom>
          <a:noFill/>
        </p:spPr>
        <p:txBody>
          <a:bodyPr wrap="square" rtlCol="0">
            <a:spAutoFit/>
          </a:bodyPr>
          <a:lstStyle/>
          <a:p>
            <a:pPr algn="ctr"/>
            <a:r>
              <a:rPr lang="es-ES" sz="1600" dirty="0" smtClean="0">
                <a:latin typeface="Century Gothic" panose="020B0502020202020204" pitchFamily="34" charset="0"/>
              </a:rPr>
              <a:t>Asegurar uso sustentable de los recursos renovables</a:t>
            </a:r>
            <a:endParaRPr lang="es-CO" sz="1600" dirty="0">
              <a:latin typeface="Century Gothic" panose="020B0502020202020204" pitchFamily="34" charset="0"/>
            </a:endParaRPr>
          </a:p>
        </p:txBody>
      </p:sp>
      <p:sp>
        <p:nvSpPr>
          <p:cNvPr id="11" name="CuadroTexto 8"/>
          <p:cNvSpPr txBox="1"/>
          <p:nvPr/>
        </p:nvSpPr>
        <p:spPr>
          <a:xfrm>
            <a:off x="1470403" y="4212037"/>
            <a:ext cx="2446504" cy="584775"/>
          </a:xfrm>
          <a:prstGeom prst="rect">
            <a:avLst/>
          </a:prstGeom>
          <a:noFill/>
        </p:spPr>
        <p:txBody>
          <a:bodyPr wrap="square" rtlCol="0">
            <a:spAutoFit/>
          </a:bodyPr>
          <a:lstStyle/>
          <a:p>
            <a:pPr algn="ctr"/>
            <a:r>
              <a:rPr lang="es-CO" sz="1600" dirty="0" smtClean="0">
                <a:latin typeface="Century Gothic" panose="020B0502020202020204" pitchFamily="34" charset="0"/>
              </a:rPr>
              <a:t>Continuar reducción de la pobreza</a:t>
            </a:r>
            <a:endParaRPr lang="es-CO" sz="1600" dirty="0">
              <a:latin typeface="Century Gothic" panose="020B0502020202020204" pitchFamily="34" charset="0"/>
            </a:endParaRPr>
          </a:p>
        </p:txBody>
      </p:sp>
      <p:sp>
        <p:nvSpPr>
          <p:cNvPr id="12" name="CuadroTexto 8"/>
          <p:cNvSpPr txBox="1"/>
          <p:nvPr/>
        </p:nvSpPr>
        <p:spPr>
          <a:xfrm>
            <a:off x="3358565" y="5061339"/>
            <a:ext cx="2567059" cy="584775"/>
          </a:xfrm>
          <a:prstGeom prst="rect">
            <a:avLst/>
          </a:prstGeom>
          <a:noFill/>
        </p:spPr>
        <p:txBody>
          <a:bodyPr wrap="square" rtlCol="0">
            <a:spAutoFit/>
          </a:bodyPr>
          <a:lstStyle/>
          <a:p>
            <a:pPr algn="ctr"/>
            <a:r>
              <a:rPr lang="es-ES" sz="1600" dirty="0" smtClean="0">
                <a:latin typeface="Century Gothic" panose="020B0502020202020204" pitchFamily="34" charset="0"/>
              </a:rPr>
              <a:t>Disminuir</a:t>
            </a:r>
            <a:r>
              <a:rPr lang="es-ES" sz="1600" baseline="0" dirty="0" smtClean="0">
                <a:latin typeface="Century Gothic" panose="020B0502020202020204" pitchFamily="34" charset="0"/>
              </a:rPr>
              <a:t> la desigualdad distributiva</a:t>
            </a:r>
            <a:endParaRPr lang="es-CO" sz="1600" dirty="0">
              <a:latin typeface="Century Gothic" panose="020B0502020202020204" pitchFamily="34" charset="0"/>
            </a:endParaRPr>
          </a:p>
        </p:txBody>
      </p:sp>
      <p:sp>
        <p:nvSpPr>
          <p:cNvPr id="13" name="CuadroTexto 8"/>
          <p:cNvSpPr txBox="1"/>
          <p:nvPr/>
        </p:nvSpPr>
        <p:spPr>
          <a:xfrm>
            <a:off x="4642095" y="1827356"/>
            <a:ext cx="2867310" cy="830997"/>
          </a:xfrm>
          <a:prstGeom prst="rect">
            <a:avLst/>
          </a:prstGeom>
          <a:noFill/>
        </p:spPr>
        <p:txBody>
          <a:bodyPr wrap="square" rtlCol="0">
            <a:spAutoFit/>
          </a:bodyPr>
          <a:lstStyle/>
          <a:p>
            <a:pPr algn="ctr"/>
            <a:r>
              <a:rPr lang="es-ES" sz="1600" dirty="0" smtClean="0">
                <a:latin typeface="Century Gothic" panose="020B0502020202020204" pitchFamily="34" charset="0"/>
              </a:rPr>
              <a:t>Lograr crecimiento sostenido de la producción y el empleo</a:t>
            </a:r>
            <a:endParaRPr lang="es-CO" sz="1600" dirty="0">
              <a:latin typeface="Century Gothic" panose="020B0502020202020204" pitchFamily="34" charset="0"/>
            </a:endParaRPr>
          </a:p>
        </p:txBody>
      </p:sp>
      <p:sp>
        <p:nvSpPr>
          <p:cNvPr id="14" name="CuadroTexto 8"/>
          <p:cNvSpPr txBox="1"/>
          <p:nvPr/>
        </p:nvSpPr>
        <p:spPr>
          <a:xfrm>
            <a:off x="8254543" y="2242854"/>
            <a:ext cx="2446504" cy="584775"/>
          </a:xfrm>
          <a:prstGeom prst="rect">
            <a:avLst/>
          </a:prstGeom>
          <a:noFill/>
        </p:spPr>
        <p:txBody>
          <a:bodyPr wrap="square" rtlCol="0">
            <a:spAutoFit/>
          </a:bodyPr>
          <a:lstStyle/>
          <a:p>
            <a:pPr algn="ctr"/>
            <a:r>
              <a:rPr lang="es-ES" sz="1600" dirty="0" smtClean="0">
                <a:latin typeface="Century Gothic" panose="020B0502020202020204" pitchFamily="34" charset="0"/>
              </a:rPr>
              <a:t>Continuar mejorando la inserción nacional</a:t>
            </a:r>
            <a:endParaRPr lang="es-CO" sz="1600" dirty="0">
              <a:latin typeface="Century Gothic" panose="020B0502020202020204" pitchFamily="34" charset="0"/>
            </a:endParaRPr>
          </a:p>
        </p:txBody>
      </p:sp>
      <p:sp>
        <p:nvSpPr>
          <p:cNvPr id="15" name="CuadroTexto 8"/>
          <p:cNvSpPr txBox="1"/>
          <p:nvPr/>
        </p:nvSpPr>
        <p:spPr>
          <a:xfrm>
            <a:off x="8882340" y="3058739"/>
            <a:ext cx="2446504" cy="830997"/>
          </a:xfrm>
          <a:prstGeom prst="rect">
            <a:avLst/>
          </a:prstGeom>
          <a:noFill/>
        </p:spPr>
        <p:txBody>
          <a:bodyPr wrap="square" rtlCol="0">
            <a:spAutoFit/>
          </a:bodyPr>
          <a:lstStyle/>
          <a:p>
            <a:pPr algn="ctr"/>
            <a:r>
              <a:rPr lang="es-ES" sz="1600" dirty="0" smtClean="0">
                <a:latin typeface="Century Gothic" panose="020B0502020202020204" pitchFamily="34" charset="0"/>
              </a:rPr>
              <a:t>Promover la eficiencia en la asignaciones de recursos</a:t>
            </a:r>
            <a:endParaRPr lang="es-CO" sz="1600" dirty="0">
              <a:latin typeface="Century Gothic" panose="020B0502020202020204" pitchFamily="34" charset="0"/>
            </a:endParaRPr>
          </a:p>
        </p:txBody>
      </p:sp>
      <p:sp>
        <p:nvSpPr>
          <p:cNvPr id="16" name="CuadroTexto 8"/>
          <p:cNvSpPr txBox="1"/>
          <p:nvPr/>
        </p:nvSpPr>
        <p:spPr>
          <a:xfrm>
            <a:off x="6286153" y="5061338"/>
            <a:ext cx="2446504" cy="584775"/>
          </a:xfrm>
          <a:prstGeom prst="rect">
            <a:avLst/>
          </a:prstGeom>
          <a:noFill/>
        </p:spPr>
        <p:txBody>
          <a:bodyPr wrap="square" rtlCol="0">
            <a:spAutoFit/>
          </a:bodyPr>
          <a:lstStyle/>
          <a:p>
            <a:pPr algn="ctr"/>
            <a:r>
              <a:rPr lang="es-ES" sz="1600" dirty="0" smtClean="0">
                <a:latin typeface="Century Gothic" panose="020B0502020202020204" pitchFamily="34" charset="0"/>
              </a:rPr>
              <a:t>Cubrir</a:t>
            </a:r>
            <a:r>
              <a:rPr lang="es-ES" sz="1600" baseline="0" dirty="0" smtClean="0">
                <a:latin typeface="Century Gothic" panose="020B0502020202020204" pitchFamily="34" charset="0"/>
              </a:rPr>
              <a:t> brechas de infraestructuras</a:t>
            </a:r>
            <a:endParaRPr lang="es-CO" sz="1600" dirty="0">
              <a:latin typeface="Century Gothic" panose="020B0502020202020204" pitchFamily="34" charset="0"/>
            </a:endParaRPr>
          </a:p>
        </p:txBody>
      </p:sp>
      <p:sp>
        <p:nvSpPr>
          <p:cNvPr id="17" name="CuadroTexto 8"/>
          <p:cNvSpPr txBox="1"/>
          <p:nvPr/>
        </p:nvSpPr>
        <p:spPr>
          <a:xfrm>
            <a:off x="8350078" y="4088925"/>
            <a:ext cx="2446504" cy="830997"/>
          </a:xfrm>
          <a:prstGeom prst="rect">
            <a:avLst/>
          </a:prstGeom>
          <a:noFill/>
        </p:spPr>
        <p:txBody>
          <a:bodyPr wrap="square" rtlCol="0">
            <a:spAutoFit/>
          </a:bodyPr>
          <a:lstStyle/>
          <a:p>
            <a:pPr algn="ctr"/>
            <a:r>
              <a:rPr lang="es-ES" sz="1600" dirty="0" smtClean="0">
                <a:latin typeface="Century Gothic" panose="020B0502020202020204" pitchFamily="34" charset="0"/>
              </a:rPr>
              <a:t>Incrementar</a:t>
            </a:r>
            <a:r>
              <a:rPr lang="es-ES" sz="1600" baseline="0" dirty="0" smtClean="0">
                <a:latin typeface="Century Gothic" panose="020B0502020202020204" pitchFamily="34" charset="0"/>
              </a:rPr>
              <a:t> la productividad de la mano de obra</a:t>
            </a:r>
            <a:endParaRPr lang="es-CO" sz="1600" dirty="0">
              <a:latin typeface="Century Gothic" panose="020B0502020202020204" pitchFamily="34" charset="0"/>
            </a:endParaRPr>
          </a:p>
        </p:txBody>
      </p:sp>
    </p:spTree>
    <p:extLst>
      <p:ext uri="{BB962C8B-B14F-4D97-AF65-F5344CB8AC3E}">
        <p14:creationId xmlns:p14="http://schemas.microsoft.com/office/powerpoint/2010/main" val="2865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strVal val="#ppt_w*0.70"/>
                                          </p:val>
                                        </p:tav>
                                        <p:tav tm="100000">
                                          <p:val>
                                            <p:strVal val="#ppt_w"/>
                                          </p:val>
                                        </p:tav>
                                      </p:tavLst>
                                    </p:anim>
                                    <p:anim calcmode="lin" valueType="num">
                                      <p:cBhvr>
                                        <p:cTn id="41" dur="1000" fill="hold"/>
                                        <p:tgtEl>
                                          <p:spTgt spid="15"/>
                                        </p:tgtEl>
                                        <p:attrNameLst>
                                          <p:attrName>ppt_h</p:attrName>
                                        </p:attrNameLst>
                                      </p:cBhvr>
                                      <p:tavLst>
                                        <p:tav tm="0">
                                          <p:val>
                                            <p:strVal val="#ppt_h"/>
                                          </p:val>
                                        </p:tav>
                                        <p:tav tm="100000">
                                          <p:val>
                                            <p:strVal val="#ppt_h"/>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0.70"/>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strVal val="#ppt_w*0.70"/>
                                          </p:val>
                                        </p:tav>
                                        <p:tav tm="100000">
                                          <p:val>
                                            <p:strVal val="#ppt_w"/>
                                          </p:val>
                                        </p:tav>
                                      </p:tavLst>
                                    </p:anim>
                                    <p:anim calcmode="lin" valueType="num">
                                      <p:cBhvr>
                                        <p:cTn id="55" dur="1000" fill="hold"/>
                                        <p:tgtEl>
                                          <p:spTgt spid="17"/>
                                        </p:tgtEl>
                                        <p:attrNameLst>
                                          <p:attrName>ppt_h</p:attrName>
                                        </p:attrNameLst>
                                      </p:cBhvr>
                                      <p:tavLst>
                                        <p:tav tm="0">
                                          <p:val>
                                            <p:strVal val="#ppt_h"/>
                                          </p:val>
                                        </p:tav>
                                        <p:tav tm="100000">
                                          <p:val>
                                            <p:strVal val="#ppt_h"/>
                                          </p:val>
                                        </p:tav>
                                      </p:tavLst>
                                    </p:anim>
                                    <p:animEffect transition="in" filter="fade">
                                      <p:cBhvr>
                                        <p:cTn id="56" dur="1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strVal val="#ppt_w*0.70"/>
                                          </p:val>
                                        </p:tav>
                                        <p:tav tm="100000">
                                          <p:val>
                                            <p:strVal val="#ppt_w"/>
                                          </p:val>
                                        </p:tav>
                                      </p:tavLst>
                                    </p:anim>
                                    <p:anim calcmode="lin" valueType="num">
                                      <p:cBhvr>
                                        <p:cTn id="62" dur="1000" fill="hold"/>
                                        <p:tgtEl>
                                          <p:spTgt spid="16"/>
                                        </p:tgtEl>
                                        <p:attrNameLst>
                                          <p:attrName>ppt_h</p:attrName>
                                        </p:attrNameLst>
                                      </p:cBhvr>
                                      <p:tavLst>
                                        <p:tav tm="0">
                                          <p:val>
                                            <p:strVal val="#ppt_h"/>
                                          </p:val>
                                        </p:tav>
                                        <p:tav tm="100000">
                                          <p:val>
                                            <p:strVal val="#ppt_h"/>
                                          </p:val>
                                        </p:tav>
                                      </p:tavLst>
                                    </p:anim>
                                    <p:animEffect transition="in" filter="fade">
                                      <p:cBhvr>
                                        <p:cTn id="63" dur="1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ppt_w</p:attrName>
                                        </p:attrNameLst>
                                      </p:cBhvr>
                                      <p:tavLst>
                                        <p:tav tm="0">
                                          <p:val>
                                            <p:strVal val="#ppt_w*0.70"/>
                                          </p:val>
                                        </p:tav>
                                        <p:tav tm="100000">
                                          <p:val>
                                            <p:strVal val="#ppt_w"/>
                                          </p:val>
                                        </p:tav>
                                      </p:tavLst>
                                    </p:anim>
                                    <p:anim calcmode="lin" valueType="num">
                                      <p:cBhvr>
                                        <p:cTn id="69" dur="1000" fill="hold"/>
                                        <p:tgtEl>
                                          <p:spTgt spid="11"/>
                                        </p:tgtEl>
                                        <p:attrNameLst>
                                          <p:attrName>ppt_h</p:attrName>
                                        </p:attrNameLst>
                                      </p:cBhvr>
                                      <p:tavLst>
                                        <p:tav tm="0">
                                          <p:val>
                                            <p:strVal val="#ppt_h"/>
                                          </p:val>
                                        </p:tav>
                                        <p:tav tm="100000">
                                          <p:val>
                                            <p:strVal val="#ppt_h"/>
                                          </p:val>
                                        </p:tav>
                                      </p:tavLst>
                                    </p:anim>
                                    <p:animEffect transition="in" filter="fade">
                                      <p:cBhvr>
                                        <p:cTn id="70" dur="10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1000" fill="hold"/>
                                        <p:tgtEl>
                                          <p:spTgt spid="12"/>
                                        </p:tgtEl>
                                        <p:attrNameLst>
                                          <p:attrName>ppt_w</p:attrName>
                                        </p:attrNameLst>
                                      </p:cBhvr>
                                      <p:tavLst>
                                        <p:tav tm="0">
                                          <p:val>
                                            <p:strVal val="#ppt_w*0.70"/>
                                          </p:val>
                                        </p:tav>
                                        <p:tav tm="100000">
                                          <p:val>
                                            <p:strVal val="#ppt_w"/>
                                          </p:val>
                                        </p:tav>
                                      </p:tavLst>
                                    </p:anim>
                                    <p:anim calcmode="lin" valueType="num">
                                      <p:cBhvr>
                                        <p:cTn id="76" dur="1000" fill="hold"/>
                                        <p:tgtEl>
                                          <p:spTgt spid="12"/>
                                        </p:tgtEl>
                                        <p:attrNameLst>
                                          <p:attrName>ppt_h</p:attrName>
                                        </p:attrNameLst>
                                      </p:cBhvr>
                                      <p:tavLst>
                                        <p:tav tm="0">
                                          <p:val>
                                            <p:strVal val="#ppt_h"/>
                                          </p:val>
                                        </p:tav>
                                        <p:tav tm="100000">
                                          <p:val>
                                            <p:strVal val="#ppt_h"/>
                                          </p:val>
                                        </p:tav>
                                      </p:tavLst>
                                    </p:anim>
                                    <p:animEffect transition="in" filter="fade">
                                      <p:cBhvr>
                                        <p:cTn id="7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P spid="10"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7"/>
          <p:cNvSpPr txBox="1"/>
          <p:nvPr/>
        </p:nvSpPr>
        <p:spPr>
          <a:xfrm>
            <a:off x="3388373" y="861342"/>
            <a:ext cx="5415265" cy="461665"/>
          </a:xfrm>
          <a:prstGeom prst="rect">
            <a:avLst/>
          </a:prstGeom>
          <a:noFill/>
        </p:spPr>
        <p:txBody>
          <a:bodyPr wrap="none" rtlCol="0">
            <a:spAutoFit/>
          </a:bodyPr>
          <a:lstStyle/>
          <a:p>
            <a:pPr algn="ctr"/>
            <a:r>
              <a:rPr lang="es-ES" sz="2400" b="1" i="1" dirty="0" smtClean="0">
                <a:latin typeface="Century Gothic" panose="020B0502020202020204" pitchFamily="34" charset="0"/>
              </a:rPr>
              <a:t>Nuevo Contexto </a:t>
            </a:r>
            <a:r>
              <a:rPr lang="es-ES" sz="2400" b="1" i="1" dirty="0">
                <a:latin typeface="Century Gothic" panose="020B0502020202020204" pitchFamily="34" charset="0"/>
              </a:rPr>
              <a:t>M</a:t>
            </a:r>
            <a:r>
              <a:rPr lang="es-ES" sz="2400" b="1" i="1" dirty="0" smtClean="0">
                <a:latin typeface="Century Gothic" panose="020B0502020202020204" pitchFamily="34" charset="0"/>
              </a:rPr>
              <a:t>acroeconómico</a:t>
            </a:r>
            <a:endParaRPr lang="es-ES" sz="1100" b="1" i="1" dirty="0" smtClean="0">
              <a:latin typeface="Century Gothic" panose="020B0502020202020204" pitchFamily="34" charset="0"/>
            </a:endParaRPr>
          </a:p>
        </p:txBody>
      </p:sp>
      <p:grpSp>
        <p:nvGrpSpPr>
          <p:cNvPr id="9" name="8 Grupo"/>
          <p:cNvGrpSpPr/>
          <p:nvPr/>
        </p:nvGrpSpPr>
        <p:grpSpPr>
          <a:xfrm>
            <a:off x="601999" y="1985970"/>
            <a:ext cx="2446504" cy="2083061"/>
            <a:chOff x="247151" y="1856016"/>
            <a:chExt cx="2446504" cy="2083061"/>
          </a:xfrm>
        </p:grpSpPr>
        <p:sp>
          <p:nvSpPr>
            <p:cNvPr id="8" name="7 Elipse"/>
            <p:cNvSpPr/>
            <p:nvPr/>
          </p:nvSpPr>
          <p:spPr>
            <a:xfrm>
              <a:off x="428873" y="1856016"/>
              <a:ext cx="2083061" cy="208306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3" name="CuadroTexto 8"/>
            <p:cNvSpPr txBox="1"/>
            <p:nvPr/>
          </p:nvSpPr>
          <p:spPr>
            <a:xfrm>
              <a:off x="247151" y="2482048"/>
              <a:ext cx="2446504" cy="830997"/>
            </a:xfrm>
            <a:prstGeom prst="rect">
              <a:avLst/>
            </a:prstGeom>
            <a:noFill/>
          </p:spPr>
          <p:txBody>
            <a:bodyPr wrap="square" rtlCol="0">
              <a:spAutoFit/>
            </a:bodyPr>
            <a:lstStyle/>
            <a:p>
              <a:pPr algn="ctr"/>
              <a:r>
                <a:rPr lang="es-ES" sz="1600" dirty="0" smtClean="0">
                  <a:latin typeface="Century Gothic" panose="020B0502020202020204" pitchFamily="34" charset="0"/>
                </a:rPr>
                <a:t>Crecimiento</a:t>
              </a:r>
              <a:r>
                <a:rPr lang="es-ES" sz="1600" baseline="0" dirty="0" smtClean="0">
                  <a:latin typeface="Century Gothic" panose="020B0502020202020204" pitchFamily="34" charset="0"/>
                </a:rPr>
                <a:t> económico moderado</a:t>
              </a:r>
              <a:endParaRPr lang="es-ES" sz="1600" dirty="0" smtClean="0">
                <a:latin typeface="Century Gothic" panose="020B0502020202020204" pitchFamily="34" charset="0"/>
              </a:endParaRPr>
            </a:p>
          </p:txBody>
        </p:sp>
      </p:grpSp>
      <p:sp>
        <p:nvSpPr>
          <p:cNvPr id="4" name="CuadroTexto 7"/>
          <p:cNvSpPr txBox="1"/>
          <p:nvPr/>
        </p:nvSpPr>
        <p:spPr>
          <a:xfrm>
            <a:off x="928051" y="4694838"/>
            <a:ext cx="10153934" cy="369332"/>
          </a:xfrm>
          <a:prstGeom prst="rect">
            <a:avLst/>
          </a:prstGeom>
          <a:solidFill>
            <a:schemeClr val="accent6">
              <a:lumMod val="60000"/>
              <a:lumOff val="40000"/>
            </a:schemeClr>
          </a:solidFill>
          <a:ln cap="rnd">
            <a:noFill/>
          </a:ln>
        </p:spPr>
        <p:txBody>
          <a:bodyPr wrap="square" rtlCol="0">
            <a:spAutoFit/>
          </a:bodyPr>
          <a:lstStyle>
            <a:defPPr>
              <a:defRPr lang="es-CO"/>
            </a:defPPr>
            <a:lvl1pPr algn="ctr">
              <a:defRPr>
                <a:latin typeface="Century Gothic" panose="020B0502020202020204" pitchFamily="34" charset="0"/>
              </a:defRPr>
            </a:lvl1pPr>
          </a:lstStyle>
          <a:p>
            <a:pPr marL="177800" lvl="0" indent="0"/>
            <a:r>
              <a:rPr lang="es-ES" dirty="0" smtClean="0"/>
              <a:t>Existen notorias heterogeneidades en la macroeconomía de los países</a:t>
            </a:r>
            <a:r>
              <a:rPr lang="es-ES" baseline="0" dirty="0" smtClean="0"/>
              <a:t> de la región …</a:t>
            </a:r>
            <a:endParaRPr lang="es-ES" dirty="0" smtClean="0"/>
          </a:p>
        </p:txBody>
      </p:sp>
      <p:grpSp>
        <p:nvGrpSpPr>
          <p:cNvPr id="11" name="10 Grupo"/>
          <p:cNvGrpSpPr/>
          <p:nvPr/>
        </p:nvGrpSpPr>
        <p:grpSpPr>
          <a:xfrm>
            <a:off x="3690276" y="1985970"/>
            <a:ext cx="2083061" cy="2083061"/>
            <a:chOff x="3062145" y="1598047"/>
            <a:chExt cx="2083061" cy="2083061"/>
          </a:xfrm>
        </p:grpSpPr>
        <p:sp>
          <p:nvSpPr>
            <p:cNvPr id="10" name="9 Elipse"/>
            <p:cNvSpPr/>
            <p:nvPr/>
          </p:nvSpPr>
          <p:spPr>
            <a:xfrm>
              <a:off x="3062145" y="1598047"/>
              <a:ext cx="2083061" cy="208306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CuadroTexto 8"/>
            <p:cNvSpPr txBox="1"/>
            <p:nvPr/>
          </p:nvSpPr>
          <p:spPr>
            <a:xfrm>
              <a:off x="3423810" y="2224079"/>
              <a:ext cx="1359730" cy="830997"/>
            </a:xfrm>
            <a:prstGeom prst="rect">
              <a:avLst/>
            </a:prstGeom>
            <a:noFill/>
          </p:spPr>
          <p:txBody>
            <a:bodyPr wrap="square" rtlCol="0">
              <a:spAutoFit/>
            </a:bodyPr>
            <a:lstStyle/>
            <a:p>
              <a:pPr algn="ctr"/>
              <a:r>
                <a:rPr lang="es-ES" sz="1600" dirty="0" smtClean="0">
                  <a:latin typeface="Century Gothic" panose="020B0502020202020204" pitchFamily="34" charset="0"/>
                </a:rPr>
                <a:t>Espacio fiscal</a:t>
              </a:r>
              <a:r>
                <a:rPr lang="es-ES" sz="1600" baseline="0" dirty="0" smtClean="0">
                  <a:latin typeface="Century Gothic" panose="020B0502020202020204" pitchFamily="34" charset="0"/>
                </a:rPr>
                <a:t> acotado</a:t>
              </a:r>
              <a:endParaRPr lang="es-CO" sz="1600" dirty="0">
                <a:latin typeface="Century Gothic" panose="020B0502020202020204" pitchFamily="34" charset="0"/>
              </a:endParaRPr>
            </a:p>
          </p:txBody>
        </p:sp>
      </p:grpSp>
      <p:grpSp>
        <p:nvGrpSpPr>
          <p:cNvPr id="14" name="13 Grupo"/>
          <p:cNvGrpSpPr/>
          <p:nvPr/>
        </p:nvGrpSpPr>
        <p:grpSpPr>
          <a:xfrm>
            <a:off x="6415110" y="1985970"/>
            <a:ext cx="2083061" cy="2083061"/>
            <a:chOff x="6077801" y="1598046"/>
            <a:chExt cx="2083061" cy="2083061"/>
          </a:xfrm>
        </p:grpSpPr>
        <p:sp>
          <p:nvSpPr>
            <p:cNvPr id="12" name="11 Elipse"/>
            <p:cNvSpPr/>
            <p:nvPr/>
          </p:nvSpPr>
          <p:spPr>
            <a:xfrm>
              <a:off x="6077801" y="1598046"/>
              <a:ext cx="2083061" cy="208306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CuadroTexto 8"/>
            <p:cNvSpPr txBox="1"/>
            <p:nvPr/>
          </p:nvSpPr>
          <p:spPr>
            <a:xfrm>
              <a:off x="6168786" y="2100967"/>
              <a:ext cx="1901091" cy="1077218"/>
            </a:xfrm>
            <a:prstGeom prst="rect">
              <a:avLst/>
            </a:prstGeom>
            <a:noFill/>
          </p:spPr>
          <p:txBody>
            <a:bodyPr wrap="square" rtlCol="0">
              <a:spAutoFit/>
            </a:bodyPr>
            <a:lstStyle/>
            <a:p>
              <a:pPr algn="ctr"/>
              <a:r>
                <a:rPr lang="es-CO" sz="1600" dirty="0" smtClean="0">
                  <a:latin typeface="Century Gothic" panose="020B0502020202020204" pitchFamily="34" charset="0"/>
                </a:rPr>
                <a:t>Mayores </a:t>
              </a:r>
            </a:p>
            <a:p>
              <a:pPr algn="ctr"/>
              <a:r>
                <a:rPr lang="es-CO" sz="1600" dirty="0" smtClean="0">
                  <a:latin typeface="Century Gothic" panose="020B0502020202020204" pitchFamily="34" charset="0"/>
                </a:rPr>
                <a:t>niveles</a:t>
              </a:r>
              <a:r>
                <a:rPr lang="es-CO" sz="1600" baseline="0" dirty="0" smtClean="0">
                  <a:latin typeface="Century Gothic" panose="020B0502020202020204" pitchFamily="34" charset="0"/>
                </a:rPr>
                <a:t> de endeudamiento público</a:t>
              </a:r>
              <a:endParaRPr lang="es-CO" sz="1600" dirty="0">
                <a:latin typeface="Century Gothic" panose="020B0502020202020204" pitchFamily="34" charset="0"/>
              </a:endParaRPr>
            </a:p>
          </p:txBody>
        </p:sp>
      </p:grpSp>
      <p:grpSp>
        <p:nvGrpSpPr>
          <p:cNvPr id="15" name="14 Grupo"/>
          <p:cNvGrpSpPr/>
          <p:nvPr/>
        </p:nvGrpSpPr>
        <p:grpSpPr>
          <a:xfrm>
            <a:off x="9139943" y="1985970"/>
            <a:ext cx="2083061" cy="2083061"/>
            <a:chOff x="9440199" y="1856015"/>
            <a:chExt cx="2083061" cy="2083061"/>
          </a:xfrm>
        </p:grpSpPr>
        <p:sp>
          <p:nvSpPr>
            <p:cNvPr id="13" name="12 Elipse"/>
            <p:cNvSpPr/>
            <p:nvPr/>
          </p:nvSpPr>
          <p:spPr>
            <a:xfrm>
              <a:off x="9440199" y="1856015"/>
              <a:ext cx="2083061" cy="208306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CuadroTexto 8"/>
            <p:cNvSpPr txBox="1"/>
            <p:nvPr/>
          </p:nvSpPr>
          <p:spPr>
            <a:xfrm>
              <a:off x="9677120" y="2482047"/>
              <a:ext cx="1609219" cy="830997"/>
            </a:xfrm>
            <a:prstGeom prst="rect">
              <a:avLst/>
            </a:prstGeom>
            <a:noFill/>
          </p:spPr>
          <p:txBody>
            <a:bodyPr wrap="square" rtlCol="0">
              <a:spAutoFit/>
            </a:bodyPr>
            <a:lstStyle/>
            <a:p>
              <a:pPr algn="ctr"/>
              <a:r>
                <a:rPr lang="es-ES" sz="1600" dirty="0" smtClean="0">
                  <a:latin typeface="Century Gothic" panose="020B0502020202020204" pitchFamily="34" charset="0"/>
                </a:rPr>
                <a:t>Acceso a mercados de capitales …</a:t>
              </a:r>
              <a:endParaRPr lang="es-CO" sz="1600" dirty="0">
                <a:latin typeface="Century Gothic" panose="020B0502020202020204" pitchFamily="34" charset="0"/>
              </a:endParaRPr>
            </a:p>
          </p:txBody>
        </p:sp>
      </p:grpSp>
    </p:spTree>
    <p:extLst>
      <p:ext uri="{BB962C8B-B14F-4D97-AF65-F5344CB8AC3E}">
        <p14:creationId xmlns:p14="http://schemas.microsoft.com/office/powerpoint/2010/main" val="290913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strVal val="#ppt_w*0.70"/>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0.70"/>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7"/>
          <p:cNvSpPr txBox="1"/>
          <p:nvPr/>
        </p:nvSpPr>
        <p:spPr>
          <a:xfrm>
            <a:off x="3692950" y="861342"/>
            <a:ext cx="4806124" cy="461665"/>
          </a:xfrm>
          <a:prstGeom prst="rect">
            <a:avLst/>
          </a:prstGeom>
          <a:noFill/>
        </p:spPr>
        <p:txBody>
          <a:bodyPr wrap="none" rtlCol="0">
            <a:spAutoFit/>
          </a:bodyPr>
          <a:lstStyle/>
          <a:p>
            <a:pPr algn="ctr"/>
            <a:r>
              <a:rPr lang="es-ES" sz="2400" b="1" i="1" dirty="0" smtClean="0">
                <a:latin typeface="Century Gothic" panose="020B0502020202020204" pitchFamily="34" charset="0"/>
              </a:rPr>
              <a:t>Relevancia de la Política Fiscal</a:t>
            </a:r>
            <a:endParaRPr lang="es-ES" sz="1100" b="1" i="1" dirty="0" smtClean="0">
              <a:latin typeface="Century Gothic" panose="020B0502020202020204" pitchFamily="34" charset="0"/>
            </a:endParaRPr>
          </a:p>
        </p:txBody>
      </p:sp>
      <p:sp>
        <p:nvSpPr>
          <p:cNvPr id="3" name="CuadroTexto 8"/>
          <p:cNvSpPr txBox="1"/>
          <p:nvPr/>
        </p:nvSpPr>
        <p:spPr>
          <a:xfrm>
            <a:off x="2298344" y="1560465"/>
            <a:ext cx="7586664" cy="338554"/>
          </a:xfrm>
          <a:prstGeom prst="rect">
            <a:avLst/>
          </a:prstGeom>
          <a:solidFill>
            <a:schemeClr val="accent6">
              <a:lumMod val="40000"/>
              <a:lumOff val="60000"/>
            </a:schemeClr>
          </a:solidFill>
        </p:spPr>
        <p:txBody>
          <a:bodyPr wrap="square" rtlCol="0">
            <a:spAutoFit/>
          </a:bodyPr>
          <a:lstStyle/>
          <a:p>
            <a:pPr algn="ctr"/>
            <a:r>
              <a:rPr lang="es-ES" sz="1600" dirty="0" smtClean="0">
                <a:latin typeface="Century Gothic" panose="020B0502020202020204" pitchFamily="34" charset="0"/>
              </a:rPr>
              <a:t>Es la mas “política” de las políticas económicas</a:t>
            </a:r>
          </a:p>
        </p:txBody>
      </p:sp>
      <p:grpSp>
        <p:nvGrpSpPr>
          <p:cNvPr id="9" name="8 Grupo"/>
          <p:cNvGrpSpPr/>
          <p:nvPr/>
        </p:nvGrpSpPr>
        <p:grpSpPr>
          <a:xfrm>
            <a:off x="769328" y="2324278"/>
            <a:ext cx="2083061" cy="2083061"/>
            <a:chOff x="387184" y="2122091"/>
            <a:chExt cx="2083061" cy="2083061"/>
          </a:xfrm>
        </p:grpSpPr>
        <p:sp>
          <p:nvSpPr>
            <p:cNvPr id="25" name="24 Elipse"/>
            <p:cNvSpPr/>
            <p:nvPr/>
          </p:nvSpPr>
          <p:spPr>
            <a:xfrm>
              <a:off x="387184" y="2122091"/>
              <a:ext cx="2083061" cy="20830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CuadroTexto 8"/>
            <p:cNvSpPr txBox="1"/>
            <p:nvPr/>
          </p:nvSpPr>
          <p:spPr>
            <a:xfrm>
              <a:off x="394823" y="2871234"/>
              <a:ext cx="2067782" cy="584775"/>
            </a:xfrm>
            <a:prstGeom prst="rect">
              <a:avLst/>
            </a:prstGeom>
            <a:noFill/>
          </p:spPr>
          <p:txBody>
            <a:bodyPr wrap="square" rtlCol="0">
              <a:spAutoFit/>
            </a:bodyPr>
            <a:lstStyle/>
            <a:p>
              <a:pPr algn="ctr"/>
              <a:r>
                <a:rPr lang="es-ES" sz="1600" dirty="0" smtClean="0">
                  <a:latin typeface="Century Gothic" panose="020B0502020202020204" pitchFamily="34" charset="0"/>
                </a:rPr>
                <a:t>Sustentabilidad (Previsibilidad)</a:t>
              </a:r>
              <a:endParaRPr lang="es-CO" sz="1600" dirty="0">
                <a:latin typeface="Century Gothic" panose="020B0502020202020204" pitchFamily="34" charset="0"/>
              </a:endParaRPr>
            </a:p>
          </p:txBody>
        </p:sp>
      </p:grpSp>
      <p:grpSp>
        <p:nvGrpSpPr>
          <p:cNvPr id="11" name="10 Grupo"/>
          <p:cNvGrpSpPr/>
          <p:nvPr/>
        </p:nvGrpSpPr>
        <p:grpSpPr>
          <a:xfrm>
            <a:off x="3696442" y="2324278"/>
            <a:ext cx="2083061" cy="2083061"/>
            <a:chOff x="2817231" y="2078615"/>
            <a:chExt cx="2083061" cy="2083061"/>
          </a:xfrm>
        </p:grpSpPr>
        <p:sp>
          <p:nvSpPr>
            <p:cNvPr id="28" name="27 Elipse"/>
            <p:cNvSpPr/>
            <p:nvPr/>
          </p:nvSpPr>
          <p:spPr>
            <a:xfrm>
              <a:off x="2817231" y="2078615"/>
              <a:ext cx="2083061" cy="20830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CuadroTexto 8"/>
            <p:cNvSpPr txBox="1"/>
            <p:nvPr/>
          </p:nvSpPr>
          <p:spPr>
            <a:xfrm>
              <a:off x="2817231" y="2704647"/>
              <a:ext cx="2083061" cy="830997"/>
            </a:xfrm>
            <a:prstGeom prst="rect">
              <a:avLst/>
            </a:prstGeom>
            <a:noFill/>
          </p:spPr>
          <p:txBody>
            <a:bodyPr wrap="square" rtlCol="0">
              <a:spAutoFit/>
            </a:bodyPr>
            <a:lstStyle/>
            <a:p>
              <a:pPr algn="ctr"/>
              <a:r>
                <a:rPr lang="es-CO" sz="1600" dirty="0" smtClean="0">
                  <a:latin typeface="Century Gothic" panose="020B0502020202020204" pitchFamily="34" charset="0"/>
                </a:rPr>
                <a:t>Acción </a:t>
              </a:r>
              <a:r>
                <a:rPr lang="es-CO" sz="1600" dirty="0" err="1" smtClean="0">
                  <a:latin typeface="Century Gothic" panose="020B0502020202020204" pitchFamily="34" charset="0"/>
                </a:rPr>
                <a:t>contracíclica</a:t>
              </a:r>
              <a:r>
                <a:rPr lang="es-CO" sz="1600" dirty="0" smtClean="0">
                  <a:latin typeface="Century Gothic" panose="020B0502020202020204" pitchFamily="34" charset="0"/>
                </a:rPr>
                <a:t> (Estabilidad)</a:t>
              </a:r>
              <a:endParaRPr lang="es-CO" sz="1600" dirty="0">
                <a:latin typeface="Century Gothic" panose="020B0502020202020204" pitchFamily="34" charset="0"/>
              </a:endParaRPr>
            </a:p>
          </p:txBody>
        </p:sp>
      </p:grpSp>
      <p:grpSp>
        <p:nvGrpSpPr>
          <p:cNvPr id="29" name="28 Grupo"/>
          <p:cNvGrpSpPr/>
          <p:nvPr/>
        </p:nvGrpSpPr>
        <p:grpSpPr>
          <a:xfrm>
            <a:off x="6623556" y="2324278"/>
            <a:ext cx="2083061" cy="2083061"/>
            <a:chOff x="5703933" y="2078614"/>
            <a:chExt cx="2083061" cy="2083061"/>
          </a:xfrm>
        </p:grpSpPr>
        <p:sp>
          <p:nvSpPr>
            <p:cNvPr id="26" name="25 Elipse"/>
            <p:cNvSpPr/>
            <p:nvPr/>
          </p:nvSpPr>
          <p:spPr>
            <a:xfrm>
              <a:off x="5703933" y="2078614"/>
              <a:ext cx="2083061" cy="20830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CuadroTexto 8"/>
            <p:cNvSpPr txBox="1"/>
            <p:nvPr/>
          </p:nvSpPr>
          <p:spPr>
            <a:xfrm>
              <a:off x="5783026" y="2704646"/>
              <a:ext cx="1924875" cy="830997"/>
            </a:xfrm>
            <a:prstGeom prst="rect">
              <a:avLst/>
            </a:prstGeom>
            <a:noFill/>
          </p:spPr>
          <p:txBody>
            <a:bodyPr wrap="square" rtlCol="0">
              <a:spAutoFit/>
            </a:bodyPr>
            <a:lstStyle/>
            <a:p>
              <a:pPr algn="ctr"/>
              <a:r>
                <a:rPr lang="es-ES" sz="1600" dirty="0" smtClean="0">
                  <a:latin typeface="Century Gothic" panose="020B0502020202020204" pitchFamily="34" charset="0"/>
                </a:rPr>
                <a:t>Efecto distributivo (Progresividad)</a:t>
              </a:r>
              <a:endParaRPr lang="es-CO" sz="1600" dirty="0">
                <a:latin typeface="Century Gothic" panose="020B0502020202020204" pitchFamily="34" charset="0"/>
              </a:endParaRPr>
            </a:p>
          </p:txBody>
        </p:sp>
      </p:grpSp>
      <p:grpSp>
        <p:nvGrpSpPr>
          <p:cNvPr id="30" name="29 Grupo"/>
          <p:cNvGrpSpPr/>
          <p:nvPr/>
        </p:nvGrpSpPr>
        <p:grpSpPr>
          <a:xfrm>
            <a:off x="9550669" y="2324278"/>
            <a:ext cx="2083061" cy="2083061"/>
            <a:chOff x="9168525" y="2122092"/>
            <a:chExt cx="2083061" cy="2083061"/>
          </a:xfrm>
        </p:grpSpPr>
        <p:sp>
          <p:nvSpPr>
            <p:cNvPr id="27" name="26 Elipse"/>
            <p:cNvSpPr/>
            <p:nvPr/>
          </p:nvSpPr>
          <p:spPr>
            <a:xfrm>
              <a:off x="9168525" y="2122092"/>
              <a:ext cx="2083061" cy="20830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CuadroTexto 8"/>
            <p:cNvSpPr txBox="1"/>
            <p:nvPr/>
          </p:nvSpPr>
          <p:spPr>
            <a:xfrm>
              <a:off x="9283047" y="2625013"/>
              <a:ext cx="1854017" cy="1077218"/>
            </a:xfrm>
            <a:prstGeom prst="rect">
              <a:avLst/>
            </a:prstGeom>
            <a:noFill/>
          </p:spPr>
          <p:txBody>
            <a:bodyPr wrap="square" rtlCol="0">
              <a:spAutoFit/>
            </a:bodyPr>
            <a:lstStyle/>
            <a:p>
              <a:pPr algn="ctr"/>
              <a:r>
                <a:rPr lang="es-ES" sz="1600" dirty="0" smtClean="0">
                  <a:latin typeface="Century Gothic" panose="020B0502020202020204" pitchFamily="34" charset="0"/>
                </a:rPr>
                <a:t>Efecto sobre asignación de recursos (Eficiencia)</a:t>
              </a:r>
              <a:endParaRPr lang="es-CO" sz="1600" dirty="0">
                <a:latin typeface="Century Gothic" panose="020B0502020202020204" pitchFamily="34" charset="0"/>
              </a:endParaRPr>
            </a:p>
          </p:txBody>
        </p:sp>
      </p:grpSp>
      <p:grpSp>
        <p:nvGrpSpPr>
          <p:cNvPr id="4" name="3 Grupo"/>
          <p:cNvGrpSpPr/>
          <p:nvPr/>
        </p:nvGrpSpPr>
        <p:grpSpPr>
          <a:xfrm>
            <a:off x="6252769" y="4399460"/>
            <a:ext cx="5634431" cy="777650"/>
            <a:chOff x="5367783" y="3587089"/>
            <a:chExt cx="6049714" cy="777650"/>
          </a:xfrm>
        </p:grpSpPr>
        <p:grpSp>
          <p:nvGrpSpPr>
            <p:cNvPr id="17" name="16 Grupo"/>
            <p:cNvGrpSpPr/>
            <p:nvPr/>
          </p:nvGrpSpPr>
          <p:grpSpPr>
            <a:xfrm>
              <a:off x="5367783" y="3587089"/>
              <a:ext cx="2886524" cy="777650"/>
              <a:chOff x="5367783" y="3587089"/>
              <a:chExt cx="2886524" cy="777650"/>
            </a:xfrm>
          </p:grpSpPr>
          <p:grpSp>
            <p:nvGrpSpPr>
              <p:cNvPr id="14" name="13 Grupo"/>
              <p:cNvGrpSpPr/>
              <p:nvPr/>
            </p:nvGrpSpPr>
            <p:grpSpPr>
              <a:xfrm>
                <a:off x="6400291" y="3587089"/>
                <a:ext cx="862439" cy="602773"/>
                <a:chOff x="6400800" y="3725839"/>
                <a:chExt cx="862439" cy="602773"/>
              </a:xfrm>
            </p:grpSpPr>
            <p:cxnSp>
              <p:nvCxnSpPr>
                <p:cNvPr id="10" name="9 Conector recto"/>
                <p:cNvCxnSpPr/>
                <p:nvPr/>
              </p:nvCxnSpPr>
              <p:spPr>
                <a:xfrm>
                  <a:off x="6832528" y="3725839"/>
                  <a:ext cx="0" cy="327546"/>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a:off x="6400800" y="4053385"/>
                  <a:ext cx="431728" cy="272955"/>
                </a:xfrm>
                <a:prstGeom prst="straightConnector1">
                  <a:avLst/>
                </a:prstGeom>
                <a:ln w="25400">
                  <a:solidFill>
                    <a:schemeClr val="accent6">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6831511" y="4055657"/>
                  <a:ext cx="431728" cy="272955"/>
                </a:xfrm>
                <a:prstGeom prst="straightConnector1">
                  <a:avLst/>
                </a:prstGeom>
                <a:ln w="25400">
                  <a:solidFill>
                    <a:schemeClr val="accent6">
                      <a:lumMod val="75000"/>
                    </a:schemeClr>
                  </a:solidFill>
                  <a:tailEnd type="stealth"/>
                </a:ln>
              </p:spPr>
              <p:style>
                <a:lnRef idx="1">
                  <a:schemeClr val="accent1"/>
                </a:lnRef>
                <a:fillRef idx="0">
                  <a:schemeClr val="accent1"/>
                </a:fillRef>
                <a:effectRef idx="0">
                  <a:schemeClr val="accent1"/>
                </a:effectRef>
                <a:fontRef idx="minor">
                  <a:schemeClr val="tx1"/>
                </a:fontRef>
              </p:style>
            </p:cxnSp>
          </p:grpSp>
          <p:sp>
            <p:nvSpPr>
              <p:cNvPr id="15" name="CuadroTexto 8"/>
              <p:cNvSpPr txBox="1"/>
              <p:nvPr/>
            </p:nvSpPr>
            <p:spPr>
              <a:xfrm>
                <a:off x="5367783" y="4065562"/>
                <a:ext cx="1299063" cy="292388"/>
              </a:xfrm>
              <a:prstGeom prst="rect">
                <a:avLst/>
              </a:prstGeom>
              <a:noFill/>
            </p:spPr>
            <p:txBody>
              <a:bodyPr wrap="square" rtlCol="0">
                <a:spAutoFit/>
              </a:bodyPr>
              <a:lstStyle/>
              <a:p>
                <a:pPr algn="ctr"/>
                <a:r>
                  <a:rPr lang="es-ES" sz="1300" dirty="0" smtClean="0">
                    <a:latin typeface="Century Gothic" panose="020B0502020202020204" pitchFamily="34" charset="0"/>
                  </a:rPr>
                  <a:t>Ingresos</a:t>
                </a:r>
                <a:endParaRPr lang="es-CO" sz="1300" dirty="0">
                  <a:latin typeface="Century Gothic" panose="020B0502020202020204" pitchFamily="34" charset="0"/>
                </a:endParaRPr>
              </a:p>
            </p:txBody>
          </p:sp>
          <p:sp>
            <p:nvSpPr>
              <p:cNvPr id="16" name="CuadroTexto 8"/>
              <p:cNvSpPr txBox="1"/>
              <p:nvPr/>
            </p:nvSpPr>
            <p:spPr>
              <a:xfrm>
                <a:off x="6955244" y="4072351"/>
                <a:ext cx="1299063" cy="292388"/>
              </a:xfrm>
              <a:prstGeom prst="rect">
                <a:avLst/>
              </a:prstGeom>
              <a:noFill/>
            </p:spPr>
            <p:txBody>
              <a:bodyPr wrap="square" rtlCol="0">
                <a:spAutoFit/>
              </a:bodyPr>
              <a:lstStyle/>
              <a:p>
                <a:pPr algn="ctr"/>
                <a:r>
                  <a:rPr lang="es-ES" sz="1300" dirty="0" smtClean="0">
                    <a:latin typeface="Century Gothic" panose="020B0502020202020204" pitchFamily="34" charset="0"/>
                  </a:rPr>
                  <a:t>Gastos</a:t>
                </a:r>
                <a:endParaRPr lang="es-CO" sz="1300" dirty="0">
                  <a:latin typeface="Century Gothic" panose="020B0502020202020204" pitchFamily="34" charset="0"/>
                </a:endParaRPr>
              </a:p>
            </p:txBody>
          </p:sp>
        </p:grpSp>
        <p:grpSp>
          <p:nvGrpSpPr>
            <p:cNvPr id="18" name="17 Grupo"/>
            <p:cNvGrpSpPr/>
            <p:nvPr/>
          </p:nvGrpSpPr>
          <p:grpSpPr>
            <a:xfrm>
              <a:off x="8530973" y="3587089"/>
              <a:ext cx="2886524" cy="777650"/>
              <a:chOff x="5367783" y="3587089"/>
              <a:chExt cx="2886524" cy="777650"/>
            </a:xfrm>
          </p:grpSpPr>
          <p:grpSp>
            <p:nvGrpSpPr>
              <p:cNvPr id="19" name="18 Grupo"/>
              <p:cNvGrpSpPr/>
              <p:nvPr/>
            </p:nvGrpSpPr>
            <p:grpSpPr>
              <a:xfrm>
                <a:off x="6400291" y="3587089"/>
                <a:ext cx="862439" cy="602773"/>
                <a:chOff x="6400800" y="3725839"/>
                <a:chExt cx="862439" cy="602773"/>
              </a:xfrm>
            </p:grpSpPr>
            <p:cxnSp>
              <p:nvCxnSpPr>
                <p:cNvPr id="22" name="21 Conector recto"/>
                <p:cNvCxnSpPr/>
                <p:nvPr/>
              </p:nvCxnSpPr>
              <p:spPr>
                <a:xfrm>
                  <a:off x="6832528" y="3725839"/>
                  <a:ext cx="0" cy="327546"/>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H="1">
                  <a:off x="6400800" y="4053385"/>
                  <a:ext cx="431728" cy="272955"/>
                </a:xfrm>
                <a:prstGeom prst="straightConnector1">
                  <a:avLst/>
                </a:prstGeom>
                <a:ln w="25400">
                  <a:solidFill>
                    <a:schemeClr val="accent6">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6831511" y="4055657"/>
                  <a:ext cx="431728" cy="272955"/>
                </a:xfrm>
                <a:prstGeom prst="straightConnector1">
                  <a:avLst/>
                </a:prstGeom>
                <a:ln w="25400">
                  <a:solidFill>
                    <a:schemeClr val="accent6">
                      <a:lumMod val="75000"/>
                    </a:schemeClr>
                  </a:solidFill>
                  <a:tailEnd type="stealth"/>
                </a:ln>
              </p:spPr>
              <p:style>
                <a:lnRef idx="1">
                  <a:schemeClr val="accent1"/>
                </a:lnRef>
                <a:fillRef idx="0">
                  <a:schemeClr val="accent1"/>
                </a:fillRef>
                <a:effectRef idx="0">
                  <a:schemeClr val="accent1"/>
                </a:effectRef>
                <a:fontRef idx="minor">
                  <a:schemeClr val="tx1"/>
                </a:fontRef>
              </p:style>
            </p:cxnSp>
          </p:grpSp>
          <p:sp>
            <p:nvSpPr>
              <p:cNvPr id="20" name="CuadroTexto 8"/>
              <p:cNvSpPr txBox="1"/>
              <p:nvPr/>
            </p:nvSpPr>
            <p:spPr>
              <a:xfrm>
                <a:off x="5367783" y="4065562"/>
                <a:ext cx="1299063" cy="292388"/>
              </a:xfrm>
              <a:prstGeom prst="rect">
                <a:avLst/>
              </a:prstGeom>
              <a:noFill/>
            </p:spPr>
            <p:txBody>
              <a:bodyPr wrap="square" rtlCol="0">
                <a:spAutoFit/>
              </a:bodyPr>
              <a:lstStyle/>
              <a:p>
                <a:pPr algn="ctr"/>
                <a:r>
                  <a:rPr lang="es-ES" sz="1300" dirty="0" smtClean="0">
                    <a:latin typeface="Century Gothic" panose="020B0502020202020204" pitchFamily="34" charset="0"/>
                  </a:rPr>
                  <a:t>Ingresos</a:t>
                </a:r>
                <a:endParaRPr lang="es-CO" sz="1300" dirty="0">
                  <a:latin typeface="Century Gothic" panose="020B0502020202020204" pitchFamily="34" charset="0"/>
                </a:endParaRPr>
              </a:p>
            </p:txBody>
          </p:sp>
          <p:sp>
            <p:nvSpPr>
              <p:cNvPr id="21" name="CuadroTexto 8"/>
              <p:cNvSpPr txBox="1"/>
              <p:nvPr/>
            </p:nvSpPr>
            <p:spPr>
              <a:xfrm>
                <a:off x="6955244" y="4072351"/>
                <a:ext cx="1299063" cy="292388"/>
              </a:xfrm>
              <a:prstGeom prst="rect">
                <a:avLst/>
              </a:prstGeom>
              <a:noFill/>
            </p:spPr>
            <p:txBody>
              <a:bodyPr wrap="square" rtlCol="0">
                <a:spAutoFit/>
              </a:bodyPr>
              <a:lstStyle/>
              <a:p>
                <a:pPr algn="ctr"/>
                <a:r>
                  <a:rPr lang="es-ES" sz="1300" dirty="0" smtClean="0">
                    <a:latin typeface="Century Gothic" panose="020B0502020202020204" pitchFamily="34" charset="0"/>
                  </a:rPr>
                  <a:t>Gastos</a:t>
                </a:r>
                <a:endParaRPr lang="es-CO" sz="1300" dirty="0">
                  <a:latin typeface="Century Gothic" panose="020B0502020202020204" pitchFamily="34" charset="0"/>
                </a:endParaRPr>
              </a:p>
            </p:txBody>
          </p:sp>
        </p:grpSp>
      </p:grpSp>
    </p:spTree>
    <p:extLst>
      <p:ext uri="{BB962C8B-B14F-4D97-AF65-F5344CB8AC3E}">
        <p14:creationId xmlns:p14="http://schemas.microsoft.com/office/powerpoint/2010/main" val="243795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1000" fill="hold"/>
                                        <p:tgtEl>
                                          <p:spTgt spid="29"/>
                                        </p:tgtEl>
                                        <p:attrNameLst>
                                          <p:attrName>ppt_w</p:attrName>
                                        </p:attrNameLst>
                                      </p:cBhvr>
                                      <p:tavLst>
                                        <p:tav tm="0">
                                          <p:val>
                                            <p:strVal val="#ppt_w*0.70"/>
                                          </p:val>
                                        </p:tav>
                                        <p:tav tm="100000">
                                          <p:val>
                                            <p:strVal val="#ppt_w"/>
                                          </p:val>
                                        </p:tav>
                                      </p:tavLst>
                                    </p:anim>
                                    <p:anim calcmode="lin" valueType="num">
                                      <p:cBhvr>
                                        <p:cTn id="35" dur="1000" fill="hold"/>
                                        <p:tgtEl>
                                          <p:spTgt spid="29"/>
                                        </p:tgtEl>
                                        <p:attrNameLst>
                                          <p:attrName>ppt_h</p:attrName>
                                        </p:attrNameLst>
                                      </p:cBhvr>
                                      <p:tavLst>
                                        <p:tav tm="0">
                                          <p:val>
                                            <p:strVal val="#ppt_h"/>
                                          </p:val>
                                        </p:tav>
                                        <p:tav tm="100000">
                                          <p:val>
                                            <p:strVal val="#ppt_h"/>
                                          </p:val>
                                        </p:tav>
                                      </p:tavLst>
                                    </p:anim>
                                    <p:animEffect transition="in" filter="fade">
                                      <p:cBhvr>
                                        <p:cTn id="36" dur="10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1000" fill="hold"/>
                                        <p:tgtEl>
                                          <p:spTgt spid="30"/>
                                        </p:tgtEl>
                                        <p:attrNameLst>
                                          <p:attrName>ppt_w</p:attrName>
                                        </p:attrNameLst>
                                      </p:cBhvr>
                                      <p:tavLst>
                                        <p:tav tm="0">
                                          <p:val>
                                            <p:strVal val="#ppt_w*0.70"/>
                                          </p:val>
                                        </p:tav>
                                        <p:tav tm="100000">
                                          <p:val>
                                            <p:strVal val="#ppt_w"/>
                                          </p:val>
                                        </p:tav>
                                      </p:tavLst>
                                    </p:anim>
                                    <p:anim calcmode="lin" valueType="num">
                                      <p:cBhvr>
                                        <p:cTn id="42" dur="1000" fill="hold"/>
                                        <p:tgtEl>
                                          <p:spTgt spid="30"/>
                                        </p:tgtEl>
                                        <p:attrNameLst>
                                          <p:attrName>ppt_h</p:attrName>
                                        </p:attrNameLst>
                                      </p:cBhvr>
                                      <p:tavLst>
                                        <p:tav tm="0">
                                          <p:val>
                                            <p:strVal val="#ppt_h"/>
                                          </p:val>
                                        </p:tav>
                                        <p:tav tm="100000">
                                          <p:val>
                                            <p:strVal val="#ppt_h"/>
                                          </p:val>
                                        </p:tav>
                                      </p:tavLst>
                                    </p:anim>
                                    <p:animEffect transition="in" filter="fade">
                                      <p:cBhvr>
                                        <p:cTn id="43" dur="1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edge">
                                      <p:cBhvr>
                                        <p:cTn id="4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7"/>
          <p:cNvSpPr txBox="1"/>
          <p:nvPr/>
        </p:nvSpPr>
        <p:spPr>
          <a:xfrm>
            <a:off x="3620819" y="861342"/>
            <a:ext cx="4950394" cy="461665"/>
          </a:xfrm>
          <a:prstGeom prst="rect">
            <a:avLst/>
          </a:prstGeom>
          <a:noFill/>
        </p:spPr>
        <p:txBody>
          <a:bodyPr wrap="none" rtlCol="0">
            <a:spAutoFit/>
          </a:bodyPr>
          <a:lstStyle/>
          <a:p>
            <a:pPr algn="ctr"/>
            <a:r>
              <a:rPr lang="es-ES" sz="2400" b="1" i="1" dirty="0" smtClean="0">
                <a:latin typeface="Century Gothic" panose="020B0502020202020204" pitchFamily="34" charset="0"/>
              </a:rPr>
              <a:t>Rasgos Específicos de la Región</a:t>
            </a:r>
            <a:endParaRPr lang="es-ES" sz="1100" b="1" i="1" dirty="0" smtClean="0">
              <a:latin typeface="Century Gothic" panose="020B0502020202020204" pitchFamily="34" charset="0"/>
            </a:endParaRPr>
          </a:p>
        </p:txBody>
      </p:sp>
      <p:grpSp>
        <p:nvGrpSpPr>
          <p:cNvPr id="3" name="2 Grupo"/>
          <p:cNvGrpSpPr/>
          <p:nvPr/>
        </p:nvGrpSpPr>
        <p:grpSpPr>
          <a:xfrm>
            <a:off x="926653" y="1917730"/>
            <a:ext cx="2083061" cy="2083061"/>
            <a:chOff x="926653" y="1985970"/>
            <a:chExt cx="2083061" cy="2083061"/>
          </a:xfrm>
        </p:grpSpPr>
        <p:sp>
          <p:nvSpPr>
            <p:cNvPr id="9" name="8 Elipse"/>
            <p:cNvSpPr/>
            <p:nvPr/>
          </p:nvSpPr>
          <p:spPr>
            <a:xfrm>
              <a:off x="926653" y="1985970"/>
              <a:ext cx="2083061" cy="208306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CuadroTexto 8"/>
            <p:cNvSpPr txBox="1"/>
            <p:nvPr/>
          </p:nvSpPr>
          <p:spPr>
            <a:xfrm>
              <a:off x="934292" y="2612002"/>
              <a:ext cx="2067782" cy="584775"/>
            </a:xfrm>
            <a:prstGeom prst="rect">
              <a:avLst/>
            </a:prstGeom>
            <a:noFill/>
          </p:spPr>
          <p:txBody>
            <a:bodyPr wrap="square" rtlCol="0">
              <a:spAutoFit/>
            </a:bodyPr>
            <a:lstStyle/>
            <a:p>
              <a:pPr algn="ctr"/>
              <a:r>
                <a:rPr lang="es-ES" sz="1600" dirty="0" smtClean="0">
                  <a:latin typeface="Century Gothic" panose="020B0502020202020204" pitchFamily="34" charset="0"/>
                </a:rPr>
                <a:t>Volatilidad Macroeconómica</a:t>
              </a:r>
              <a:endParaRPr lang="es-CO" sz="1600" dirty="0">
                <a:latin typeface="Century Gothic" panose="020B0502020202020204" pitchFamily="34" charset="0"/>
              </a:endParaRPr>
            </a:p>
          </p:txBody>
        </p:sp>
      </p:grpSp>
      <p:grpSp>
        <p:nvGrpSpPr>
          <p:cNvPr id="4" name="3 Grupo"/>
          <p:cNvGrpSpPr/>
          <p:nvPr/>
        </p:nvGrpSpPr>
        <p:grpSpPr>
          <a:xfrm>
            <a:off x="3666204" y="2772485"/>
            <a:ext cx="2083061" cy="2083061"/>
            <a:chOff x="3571045" y="2428187"/>
            <a:chExt cx="2083061" cy="2083061"/>
          </a:xfrm>
        </p:grpSpPr>
        <p:sp>
          <p:nvSpPr>
            <p:cNvPr id="10" name="9 Elipse"/>
            <p:cNvSpPr/>
            <p:nvPr/>
          </p:nvSpPr>
          <p:spPr>
            <a:xfrm>
              <a:off x="3571045" y="2428187"/>
              <a:ext cx="2083061" cy="208306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CuadroTexto 8"/>
            <p:cNvSpPr txBox="1"/>
            <p:nvPr/>
          </p:nvSpPr>
          <p:spPr>
            <a:xfrm>
              <a:off x="3666958" y="3054219"/>
              <a:ext cx="1891235" cy="830997"/>
            </a:xfrm>
            <a:prstGeom prst="rect">
              <a:avLst/>
            </a:prstGeom>
            <a:noFill/>
          </p:spPr>
          <p:txBody>
            <a:bodyPr wrap="square" rtlCol="0">
              <a:spAutoFit/>
            </a:bodyPr>
            <a:lstStyle/>
            <a:p>
              <a:pPr algn="ctr"/>
              <a:r>
                <a:rPr lang="es-CO" sz="1600" dirty="0" smtClean="0">
                  <a:latin typeface="Century Gothic" panose="020B0502020202020204" pitchFamily="34" charset="0"/>
                </a:rPr>
                <a:t>“</a:t>
              </a:r>
              <a:r>
                <a:rPr lang="es-CO" sz="1600" dirty="0" err="1" smtClean="0">
                  <a:latin typeface="Century Gothic" panose="020B0502020202020204" pitchFamily="34" charset="0"/>
                </a:rPr>
                <a:t>Sudden</a:t>
              </a:r>
              <a:r>
                <a:rPr lang="es-CO" sz="1600" dirty="0" smtClean="0">
                  <a:latin typeface="Century Gothic" panose="020B0502020202020204" pitchFamily="34" charset="0"/>
                </a:rPr>
                <a:t> </a:t>
              </a:r>
              <a:r>
                <a:rPr lang="es-CO" sz="1600" dirty="0" err="1" smtClean="0">
                  <a:latin typeface="Century Gothic" panose="020B0502020202020204" pitchFamily="34" charset="0"/>
                </a:rPr>
                <a:t>stops</a:t>
              </a:r>
              <a:r>
                <a:rPr lang="es-CO" sz="1600" dirty="0" smtClean="0">
                  <a:latin typeface="Century Gothic" panose="020B0502020202020204" pitchFamily="34" charset="0"/>
                </a:rPr>
                <a:t>” de flujos de capitales</a:t>
              </a:r>
              <a:endParaRPr lang="es-CO" sz="1600" dirty="0">
                <a:latin typeface="Century Gothic" panose="020B0502020202020204" pitchFamily="34" charset="0"/>
              </a:endParaRPr>
            </a:p>
          </p:txBody>
        </p:sp>
      </p:grpSp>
      <p:grpSp>
        <p:nvGrpSpPr>
          <p:cNvPr id="13" name="12 Grupo"/>
          <p:cNvGrpSpPr/>
          <p:nvPr/>
        </p:nvGrpSpPr>
        <p:grpSpPr>
          <a:xfrm>
            <a:off x="6389596" y="2799781"/>
            <a:ext cx="2083061" cy="2083061"/>
            <a:chOff x="6362300" y="2676949"/>
            <a:chExt cx="2083061" cy="2083061"/>
          </a:xfrm>
        </p:grpSpPr>
        <p:sp>
          <p:nvSpPr>
            <p:cNvPr id="11" name="10 Elipse"/>
            <p:cNvSpPr/>
            <p:nvPr/>
          </p:nvSpPr>
          <p:spPr>
            <a:xfrm>
              <a:off x="6362300" y="2676949"/>
              <a:ext cx="2083061" cy="208306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CuadroTexto 8"/>
            <p:cNvSpPr txBox="1"/>
            <p:nvPr/>
          </p:nvSpPr>
          <p:spPr>
            <a:xfrm>
              <a:off x="6429237" y="3179870"/>
              <a:ext cx="1949187" cy="1077218"/>
            </a:xfrm>
            <a:prstGeom prst="rect">
              <a:avLst/>
            </a:prstGeom>
            <a:noFill/>
          </p:spPr>
          <p:txBody>
            <a:bodyPr wrap="square" rtlCol="0">
              <a:spAutoFit/>
            </a:bodyPr>
            <a:lstStyle/>
            <a:p>
              <a:pPr algn="ctr"/>
              <a:r>
                <a:rPr lang="es-ES" sz="1600" dirty="0" smtClean="0">
                  <a:latin typeface="Century Gothic" panose="020B0502020202020204" pitchFamily="34" charset="0"/>
                </a:rPr>
                <a:t>Requerimientos por aumentar el gasto público social</a:t>
              </a:r>
              <a:endParaRPr lang="es-CO" sz="1600" dirty="0">
                <a:latin typeface="Century Gothic" panose="020B0502020202020204" pitchFamily="34" charset="0"/>
              </a:endParaRPr>
            </a:p>
          </p:txBody>
        </p:sp>
      </p:grpSp>
      <p:grpSp>
        <p:nvGrpSpPr>
          <p:cNvPr id="14" name="13 Grupo"/>
          <p:cNvGrpSpPr/>
          <p:nvPr/>
        </p:nvGrpSpPr>
        <p:grpSpPr>
          <a:xfrm>
            <a:off x="9037962" y="1952756"/>
            <a:ext cx="2083061" cy="2083061"/>
            <a:chOff x="9037962" y="2266660"/>
            <a:chExt cx="2083061" cy="2083061"/>
          </a:xfrm>
        </p:grpSpPr>
        <p:sp>
          <p:nvSpPr>
            <p:cNvPr id="12" name="11 Elipse"/>
            <p:cNvSpPr/>
            <p:nvPr/>
          </p:nvSpPr>
          <p:spPr>
            <a:xfrm>
              <a:off x="9037962" y="2266660"/>
              <a:ext cx="2083061" cy="208306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CuadroTexto 8"/>
            <p:cNvSpPr txBox="1"/>
            <p:nvPr/>
          </p:nvSpPr>
          <p:spPr>
            <a:xfrm>
              <a:off x="9220297" y="2646471"/>
              <a:ext cx="1718390" cy="1323439"/>
            </a:xfrm>
            <a:prstGeom prst="rect">
              <a:avLst/>
            </a:prstGeom>
            <a:noFill/>
          </p:spPr>
          <p:txBody>
            <a:bodyPr wrap="square" rtlCol="0">
              <a:spAutoFit/>
            </a:bodyPr>
            <a:lstStyle/>
            <a:p>
              <a:pPr algn="ctr"/>
              <a:r>
                <a:rPr lang="es-ES" sz="1600" dirty="0" smtClean="0">
                  <a:latin typeface="Century Gothic" panose="020B0502020202020204" pitchFamily="34" charset="0"/>
                </a:rPr>
                <a:t>Necesidad de recursos para implementar inversiones en infraestructuras</a:t>
              </a:r>
              <a:endParaRPr lang="es-CO" sz="1600" dirty="0">
                <a:latin typeface="Century Gothic" panose="020B0502020202020204" pitchFamily="34" charset="0"/>
              </a:endParaRPr>
            </a:p>
          </p:txBody>
        </p:sp>
      </p:grpSp>
    </p:spTree>
    <p:extLst>
      <p:ext uri="{BB962C8B-B14F-4D97-AF65-F5344CB8AC3E}">
        <p14:creationId xmlns:p14="http://schemas.microsoft.com/office/powerpoint/2010/main" val="17025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par>
                                <p:cTn id="17" presetID="5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0.70"/>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par>
                                <p:cTn id="27" presetID="55"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strVal val="#ppt_w*0.7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7"/>
          <p:cNvSpPr txBox="1"/>
          <p:nvPr/>
        </p:nvSpPr>
        <p:spPr>
          <a:xfrm>
            <a:off x="3258546" y="861342"/>
            <a:ext cx="5674951" cy="461665"/>
          </a:xfrm>
          <a:prstGeom prst="rect">
            <a:avLst/>
          </a:prstGeom>
          <a:noFill/>
        </p:spPr>
        <p:txBody>
          <a:bodyPr wrap="none" rtlCol="0">
            <a:spAutoFit/>
          </a:bodyPr>
          <a:lstStyle/>
          <a:p>
            <a:pPr algn="ctr"/>
            <a:r>
              <a:rPr lang="es-ES" sz="2400" b="1" i="1" dirty="0" smtClean="0">
                <a:latin typeface="Century Gothic" panose="020B0502020202020204" pitchFamily="34" charset="0"/>
              </a:rPr>
              <a:t>Política Fiscal y Contabilidad </a:t>
            </a:r>
            <a:r>
              <a:rPr lang="es-ES" sz="2400" b="1" i="1" dirty="0">
                <a:latin typeface="Century Gothic" panose="020B0502020202020204" pitchFamily="34" charset="0"/>
              </a:rPr>
              <a:t>P</a:t>
            </a:r>
            <a:r>
              <a:rPr lang="es-ES" sz="2400" b="1" i="1" dirty="0" smtClean="0">
                <a:latin typeface="Century Gothic" panose="020B0502020202020204" pitchFamily="34" charset="0"/>
              </a:rPr>
              <a:t>ública</a:t>
            </a:r>
            <a:endParaRPr lang="es-ES" sz="1100" b="1" i="1" dirty="0" smtClean="0">
              <a:latin typeface="Century Gothic" panose="020B0502020202020204" pitchFamily="34" charset="0"/>
            </a:endParaRPr>
          </a:p>
        </p:txBody>
      </p:sp>
      <p:sp>
        <p:nvSpPr>
          <p:cNvPr id="5" name="CuadroTexto 8"/>
          <p:cNvSpPr txBox="1"/>
          <p:nvPr/>
        </p:nvSpPr>
        <p:spPr>
          <a:xfrm>
            <a:off x="1617135" y="2270802"/>
            <a:ext cx="8959889" cy="338554"/>
          </a:xfrm>
          <a:prstGeom prst="rect">
            <a:avLst/>
          </a:prstGeom>
          <a:noFill/>
        </p:spPr>
        <p:txBody>
          <a:bodyPr wrap="square" rtlCol="0">
            <a:spAutoFit/>
          </a:bodyPr>
          <a:lstStyle/>
          <a:p>
            <a:pPr marL="285750" indent="-285750">
              <a:buClr>
                <a:schemeClr val="accent6">
                  <a:lumMod val="50000"/>
                </a:schemeClr>
              </a:buClr>
              <a:buSzPct val="200000"/>
              <a:buFont typeface="Wingdings" pitchFamily="2" charset="2"/>
              <a:buChar char="ü"/>
            </a:pPr>
            <a:r>
              <a:rPr lang="es-ES" sz="1600" dirty="0" smtClean="0">
                <a:latin typeface="Century Gothic" panose="020B0502020202020204" pitchFamily="34" charset="0"/>
              </a:rPr>
              <a:t>Mejora de los sistemas de información y administración financiera del Estado.</a:t>
            </a:r>
            <a:endParaRPr lang="es-CO" sz="1600" dirty="0">
              <a:latin typeface="Century Gothic" panose="020B0502020202020204" pitchFamily="34" charset="0"/>
            </a:endParaRPr>
          </a:p>
        </p:txBody>
      </p:sp>
      <p:sp>
        <p:nvSpPr>
          <p:cNvPr id="6" name="CuadroTexto 8"/>
          <p:cNvSpPr txBox="1"/>
          <p:nvPr/>
        </p:nvSpPr>
        <p:spPr>
          <a:xfrm>
            <a:off x="1617135" y="3389919"/>
            <a:ext cx="8959889" cy="584775"/>
          </a:xfrm>
          <a:prstGeom prst="rect">
            <a:avLst/>
          </a:prstGeom>
          <a:noFill/>
        </p:spPr>
        <p:txBody>
          <a:bodyPr wrap="square" rtlCol="0">
            <a:spAutoFit/>
          </a:bodyPr>
          <a:lstStyle>
            <a:defPPr>
              <a:defRPr lang="es-CO"/>
            </a:defPPr>
            <a:lvl1pPr marL="285750" indent="-285750">
              <a:buClr>
                <a:schemeClr val="accent6">
                  <a:lumMod val="50000"/>
                </a:schemeClr>
              </a:buClr>
              <a:buSzPct val="200000"/>
              <a:buFont typeface="Wingdings" pitchFamily="2" charset="2"/>
              <a:buChar char="ü"/>
              <a:defRPr sz="1600">
                <a:latin typeface="Century Gothic" panose="020B0502020202020204" pitchFamily="34" charset="0"/>
              </a:defRPr>
            </a:lvl1pPr>
          </a:lstStyle>
          <a:p>
            <a:r>
              <a:rPr lang="es-CO" dirty="0"/>
              <a:t>Creciente importancia de información confiable y oportuna para el seguimiento del gasto </a:t>
            </a:r>
            <a:r>
              <a:rPr lang="es-CO" dirty="0" smtClean="0"/>
              <a:t>público y la ejecución presupuestal.</a:t>
            </a:r>
            <a:endParaRPr lang="es-CO" dirty="0"/>
          </a:p>
        </p:txBody>
      </p:sp>
      <p:sp>
        <p:nvSpPr>
          <p:cNvPr id="10" name="CuadroTexto 8"/>
          <p:cNvSpPr txBox="1"/>
          <p:nvPr/>
        </p:nvSpPr>
        <p:spPr>
          <a:xfrm>
            <a:off x="1633063" y="4470366"/>
            <a:ext cx="8959889" cy="584775"/>
          </a:xfrm>
          <a:prstGeom prst="rect">
            <a:avLst/>
          </a:prstGeom>
          <a:noFill/>
        </p:spPr>
        <p:txBody>
          <a:bodyPr wrap="square" rtlCol="0">
            <a:spAutoFit/>
          </a:bodyPr>
          <a:lstStyle>
            <a:defPPr>
              <a:defRPr lang="es-CO"/>
            </a:defPPr>
            <a:lvl1pPr marL="285750" indent="-285750">
              <a:buClr>
                <a:schemeClr val="accent6">
                  <a:lumMod val="50000"/>
                </a:schemeClr>
              </a:buClr>
              <a:buSzPct val="200000"/>
              <a:buFont typeface="Wingdings" pitchFamily="2" charset="2"/>
              <a:buChar char="ü"/>
              <a:defRPr sz="1600">
                <a:latin typeface="Century Gothic" panose="020B0502020202020204" pitchFamily="34" charset="0"/>
              </a:defRPr>
            </a:lvl1pPr>
          </a:lstStyle>
          <a:p>
            <a:r>
              <a:rPr lang="es-CO" dirty="0"/>
              <a:t>Necesidades de coordinación cada vez más importantes con la </a:t>
            </a:r>
            <a:r>
              <a:rPr lang="es-CO" dirty="0" smtClean="0"/>
              <a:t>programación </a:t>
            </a:r>
            <a:r>
              <a:rPr lang="es-CO" dirty="0"/>
              <a:t>macroeconómico y con la toma de decisiones </a:t>
            </a:r>
            <a:r>
              <a:rPr lang="es-CO" dirty="0" smtClean="0"/>
              <a:t>en materia de </a:t>
            </a:r>
            <a:r>
              <a:rPr lang="es-CO" dirty="0"/>
              <a:t>política fiscal.</a:t>
            </a:r>
          </a:p>
        </p:txBody>
      </p:sp>
    </p:spTree>
    <p:extLst>
      <p:ext uri="{BB962C8B-B14F-4D97-AF65-F5344CB8AC3E}">
        <p14:creationId xmlns:p14="http://schemas.microsoft.com/office/powerpoint/2010/main" val="361312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7"/>
          <p:cNvSpPr txBox="1"/>
          <p:nvPr/>
        </p:nvSpPr>
        <p:spPr>
          <a:xfrm>
            <a:off x="3258546" y="861342"/>
            <a:ext cx="5674951" cy="461665"/>
          </a:xfrm>
          <a:prstGeom prst="rect">
            <a:avLst/>
          </a:prstGeom>
          <a:noFill/>
        </p:spPr>
        <p:txBody>
          <a:bodyPr wrap="none" rtlCol="0">
            <a:spAutoFit/>
          </a:bodyPr>
          <a:lstStyle/>
          <a:p>
            <a:pPr algn="ctr"/>
            <a:r>
              <a:rPr lang="es-ES" sz="2400" b="1" i="1" dirty="0" smtClean="0">
                <a:latin typeface="Century Gothic" panose="020B0502020202020204" pitchFamily="34" charset="0"/>
              </a:rPr>
              <a:t>Política Fiscal y Contabilidad </a:t>
            </a:r>
            <a:r>
              <a:rPr lang="es-ES" sz="2400" b="1" i="1" dirty="0">
                <a:latin typeface="Century Gothic" panose="020B0502020202020204" pitchFamily="34" charset="0"/>
              </a:rPr>
              <a:t>P</a:t>
            </a:r>
            <a:r>
              <a:rPr lang="es-ES" sz="2400" b="1" i="1" dirty="0" smtClean="0">
                <a:latin typeface="Century Gothic" panose="020B0502020202020204" pitchFamily="34" charset="0"/>
              </a:rPr>
              <a:t>ública</a:t>
            </a:r>
            <a:endParaRPr lang="es-ES" sz="1100" b="1" i="1" dirty="0" smtClean="0">
              <a:latin typeface="Century Gothic" panose="020B0502020202020204" pitchFamily="34" charset="0"/>
            </a:endParaRPr>
          </a:p>
        </p:txBody>
      </p:sp>
      <p:sp>
        <p:nvSpPr>
          <p:cNvPr id="5" name="CuadroTexto 8"/>
          <p:cNvSpPr txBox="1"/>
          <p:nvPr/>
        </p:nvSpPr>
        <p:spPr>
          <a:xfrm>
            <a:off x="1617135" y="2270802"/>
            <a:ext cx="8959889" cy="584775"/>
          </a:xfrm>
          <a:prstGeom prst="rect">
            <a:avLst/>
          </a:prstGeom>
          <a:noFill/>
        </p:spPr>
        <p:txBody>
          <a:bodyPr wrap="square" rtlCol="0">
            <a:spAutoFit/>
          </a:bodyPr>
          <a:lstStyle>
            <a:defPPr>
              <a:defRPr lang="es-CO"/>
            </a:defPPr>
            <a:lvl1pPr marL="285750" indent="-285750">
              <a:buClr>
                <a:schemeClr val="accent6">
                  <a:lumMod val="50000"/>
                </a:schemeClr>
              </a:buClr>
              <a:buSzPct val="200000"/>
              <a:buFont typeface="Wingdings" pitchFamily="2" charset="2"/>
              <a:buChar char="ü"/>
              <a:defRPr sz="1600">
                <a:latin typeface="Century Gothic" panose="020B0502020202020204" pitchFamily="34" charset="0"/>
              </a:defRPr>
            </a:lvl1pPr>
          </a:lstStyle>
          <a:p>
            <a:r>
              <a:rPr lang="es-ES" dirty="0"/>
              <a:t>Interacción de la contabilidad pública con la gestión por resultados y con la evaluación del </a:t>
            </a:r>
            <a:r>
              <a:rPr lang="es-ES" dirty="0" smtClean="0"/>
              <a:t>gasto público (eficiencia).</a:t>
            </a:r>
            <a:endParaRPr lang="es-CO" dirty="0"/>
          </a:p>
        </p:txBody>
      </p:sp>
      <p:sp>
        <p:nvSpPr>
          <p:cNvPr id="6" name="CuadroTexto 8"/>
          <p:cNvSpPr txBox="1"/>
          <p:nvPr/>
        </p:nvSpPr>
        <p:spPr>
          <a:xfrm>
            <a:off x="1617135" y="3389919"/>
            <a:ext cx="8959889" cy="338554"/>
          </a:xfrm>
          <a:prstGeom prst="rect">
            <a:avLst/>
          </a:prstGeom>
          <a:noFill/>
        </p:spPr>
        <p:txBody>
          <a:bodyPr wrap="square" rtlCol="0">
            <a:spAutoFit/>
          </a:bodyPr>
          <a:lstStyle>
            <a:defPPr>
              <a:defRPr lang="es-CO"/>
            </a:defPPr>
            <a:lvl1pPr marL="285750" indent="-285750">
              <a:buClr>
                <a:schemeClr val="accent6">
                  <a:lumMod val="50000"/>
                </a:schemeClr>
              </a:buClr>
              <a:buSzPct val="200000"/>
              <a:buFont typeface="Wingdings" pitchFamily="2" charset="2"/>
              <a:buChar char="ü"/>
              <a:defRPr sz="1600">
                <a:latin typeface="Century Gothic" panose="020B0502020202020204" pitchFamily="34" charset="0"/>
              </a:defRPr>
            </a:lvl1pPr>
          </a:lstStyle>
          <a:p>
            <a:r>
              <a:rPr lang="es-CO" dirty="0" smtClean="0"/>
              <a:t>Requerimientos de estudios </a:t>
            </a:r>
            <a:r>
              <a:rPr lang="es-CO" dirty="0"/>
              <a:t>sistemáticos y rigurosos </a:t>
            </a:r>
            <a:r>
              <a:rPr lang="es-CO" dirty="0" smtClean="0"/>
              <a:t>sobre pasivos </a:t>
            </a:r>
            <a:r>
              <a:rPr lang="es-CO" dirty="0"/>
              <a:t>contingentes.</a:t>
            </a:r>
          </a:p>
        </p:txBody>
      </p:sp>
      <p:sp>
        <p:nvSpPr>
          <p:cNvPr id="7" name="CuadroTexto 8"/>
          <p:cNvSpPr txBox="1"/>
          <p:nvPr/>
        </p:nvSpPr>
        <p:spPr>
          <a:xfrm>
            <a:off x="1617135" y="4306594"/>
            <a:ext cx="8959889" cy="584775"/>
          </a:xfrm>
          <a:prstGeom prst="rect">
            <a:avLst/>
          </a:prstGeom>
          <a:noFill/>
        </p:spPr>
        <p:txBody>
          <a:bodyPr wrap="square" rtlCol="0">
            <a:spAutoFit/>
          </a:bodyPr>
          <a:lstStyle>
            <a:defPPr>
              <a:defRPr lang="es-CO"/>
            </a:defPPr>
            <a:lvl1pPr marL="285750" indent="-285750">
              <a:buClr>
                <a:schemeClr val="accent6">
                  <a:lumMod val="50000"/>
                </a:schemeClr>
              </a:buClr>
              <a:buSzPct val="200000"/>
              <a:buFont typeface="Wingdings" pitchFamily="2" charset="2"/>
              <a:buChar char="ü"/>
              <a:defRPr sz="1600">
                <a:latin typeface="Century Gothic" panose="020B0502020202020204" pitchFamily="34" charset="0"/>
              </a:defRPr>
            </a:lvl1pPr>
          </a:lstStyle>
          <a:p>
            <a:r>
              <a:rPr lang="es-CO" dirty="0" smtClean="0"/>
              <a:t>Necesidades de información sobre ejecución de proyectos </a:t>
            </a:r>
            <a:r>
              <a:rPr lang="es-CO" dirty="0"/>
              <a:t>de inversión </a:t>
            </a:r>
            <a:r>
              <a:rPr lang="es-CO" dirty="0" smtClean="0"/>
              <a:t>en infraestructuras con </a:t>
            </a:r>
            <a:r>
              <a:rPr lang="es-CO" dirty="0"/>
              <a:t>participación de </a:t>
            </a:r>
            <a:r>
              <a:rPr lang="es-CO" dirty="0" smtClean="0"/>
              <a:t>agentes privados </a:t>
            </a:r>
            <a:r>
              <a:rPr lang="es-CO" dirty="0"/>
              <a:t>(PPP, concesión, etc.)</a:t>
            </a:r>
          </a:p>
        </p:txBody>
      </p:sp>
    </p:spTree>
    <p:extLst>
      <p:ext uri="{BB962C8B-B14F-4D97-AF65-F5344CB8AC3E}">
        <p14:creationId xmlns:p14="http://schemas.microsoft.com/office/powerpoint/2010/main" val="3072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lantilla X Congreso EsguerraJuanCarlos.potx" id="{412F05FB-6A0F-497A-B382-6586CE20668B}" vid="{A0010138-F24E-477A-A674-E4E20AE00742}"/>
    </a:ext>
  </a:extLst>
</a:theme>
</file>

<file path=docProps/app.xml><?xml version="1.0" encoding="utf-8"?>
<Properties xmlns="http://schemas.openxmlformats.org/officeDocument/2006/extended-properties" xmlns:vt="http://schemas.openxmlformats.org/officeDocument/2006/docPropsVTypes">
  <Template>Plantilla X Congreso FernandoLorenzoE</Template>
  <TotalTime>1547</TotalTime>
  <Words>378</Words>
  <Application>Microsoft Office PowerPoint</Application>
  <PresentationFormat>Personalizado</PresentationFormat>
  <Paragraphs>52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Alison Cristina Marin Florez</dc:creator>
  <cp:lastModifiedBy>rebeca</cp:lastModifiedBy>
  <cp:revision>22</cp:revision>
  <dcterms:created xsi:type="dcterms:W3CDTF">2017-10-02T19:44:57Z</dcterms:created>
  <dcterms:modified xsi:type="dcterms:W3CDTF">2017-11-27T20:00:08Z</dcterms:modified>
</cp:coreProperties>
</file>